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Masters/slideMaster1.xml" ContentType="application/vnd.openxmlformats-officedocument.presentationml.slideMaster+xml"/>
  <Override PartName="/ppt/slideLayouts/slideLayout13.xml" ContentType="application/vnd.openxmlformats-officedocument.presentationml.slideLayout+xml"/>
  <Override PartName="/ppt/slideLayouts/slideLayout5.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ppt/revisionInfo.xml" ContentType="application/vnd.ms-powerpoint.revisioninfo+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7"/>
  </p:notesMasterIdLst>
  <p:sldIdLst>
    <p:sldId id="375" r:id="rId2"/>
    <p:sldId id="256" r:id="rId3"/>
    <p:sldId id="257" r:id="rId4"/>
    <p:sldId id="373" r:id="rId5"/>
    <p:sldId id="366" r:id="rId6"/>
    <p:sldId id="367" r:id="rId7"/>
    <p:sldId id="258" r:id="rId8"/>
    <p:sldId id="368" r:id="rId9"/>
    <p:sldId id="369" r:id="rId10"/>
    <p:sldId id="370" r:id="rId11"/>
    <p:sldId id="261" r:id="rId12"/>
    <p:sldId id="339" r:id="rId13"/>
    <p:sldId id="266" r:id="rId14"/>
    <p:sldId id="338" r:id="rId15"/>
    <p:sldId id="262" r:id="rId16"/>
    <p:sldId id="263" r:id="rId17"/>
    <p:sldId id="264" r:id="rId18"/>
    <p:sldId id="265" r:id="rId19"/>
    <p:sldId id="267" r:id="rId20"/>
    <p:sldId id="268" r:id="rId21"/>
    <p:sldId id="269" r:id="rId22"/>
    <p:sldId id="270" r:id="rId23"/>
    <p:sldId id="271" r:id="rId24"/>
    <p:sldId id="272" r:id="rId25"/>
    <p:sldId id="273" r:id="rId26"/>
    <p:sldId id="274" r:id="rId27"/>
    <p:sldId id="275" r:id="rId28"/>
    <p:sldId id="376" r:id="rId29"/>
    <p:sldId id="379" r:id="rId30"/>
    <p:sldId id="377" r:id="rId31"/>
    <p:sldId id="378" r:id="rId32"/>
    <p:sldId id="277" r:id="rId33"/>
    <p:sldId id="276" r:id="rId34"/>
    <p:sldId id="278" r:id="rId35"/>
    <p:sldId id="340" r:id="rId36"/>
    <p:sldId id="279" r:id="rId37"/>
    <p:sldId id="280"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65" r:id="rId56"/>
    <p:sldId id="300" r:id="rId57"/>
    <p:sldId id="281" r:id="rId58"/>
    <p:sldId id="282" r:id="rId59"/>
    <p:sldId id="301" r:id="rId60"/>
    <p:sldId id="302" r:id="rId61"/>
    <p:sldId id="303" r:id="rId62"/>
    <p:sldId id="341" r:id="rId63"/>
    <p:sldId id="304" r:id="rId64"/>
    <p:sldId id="342" r:id="rId65"/>
    <p:sldId id="343" r:id="rId66"/>
    <p:sldId id="344" r:id="rId67"/>
    <p:sldId id="345" r:id="rId68"/>
    <p:sldId id="306" r:id="rId69"/>
    <p:sldId id="346" r:id="rId70"/>
    <p:sldId id="347" r:id="rId71"/>
    <p:sldId id="307" r:id="rId72"/>
    <p:sldId id="364" r:id="rId73"/>
    <p:sldId id="363" r:id="rId74"/>
    <p:sldId id="308" r:id="rId75"/>
    <p:sldId id="309" r:id="rId76"/>
    <p:sldId id="310" r:id="rId77"/>
    <p:sldId id="311" r:id="rId78"/>
    <p:sldId id="312" r:id="rId79"/>
    <p:sldId id="313" r:id="rId80"/>
    <p:sldId id="348" r:id="rId81"/>
    <p:sldId id="350" r:id="rId82"/>
    <p:sldId id="351" r:id="rId83"/>
    <p:sldId id="352" r:id="rId84"/>
    <p:sldId id="353" r:id="rId85"/>
    <p:sldId id="314" r:id="rId86"/>
    <p:sldId id="349" r:id="rId87"/>
    <p:sldId id="315" r:id="rId88"/>
    <p:sldId id="354" r:id="rId89"/>
    <p:sldId id="316" r:id="rId90"/>
    <p:sldId id="356" r:id="rId91"/>
    <p:sldId id="355" r:id="rId92"/>
    <p:sldId id="317" r:id="rId93"/>
    <p:sldId id="318" r:id="rId94"/>
    <p:sldId id="319" r:id="rId95"/>
    <p:sldId id="372" r:id="rId96"/>
    <p:sldId id="357" r:id="rId97"/>
    <p:sldId id="320" r:id="rId98"/>
    <p:sldId id="321" r:id="rId99"/>
    <p:sldId id="322" r:id="rId100"/>
    <p:sldId id="323" r:id="rId101"/>
    <p:sldId id="324" r:id="rId102"/>
    <p:sldId id="325" r:id="rId103"/>
    <p:sldId id="326" r:id="rId104"/>
    <p:sldId id="327" r:id="rId105"/>
    <p:sldId id="328" r:id="rId106"/>
    <p:sldId id="329" r:id="rId107"/>
    <p:sldId id="358" r:id="rId108"/>
    <p:sldId id="359" r:id="rId109"/>
    <p:sldId id="360" r:id="rId110"/>
    <p:sldId id="333" r:id="rId111"/>
    <p:sldId id="334" r:id="rId112"/>
    <p:sldId id="361" r:id="rId113"/>
    <p:sldId id="335" r:id="rId114"/>
    <p:sldId id="336" r:id="rId115"/>
    <p:sldId id="380" r:id="rId11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1pPr>
    <a:lvl2pPr marL="0" marR="0" indent="4572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2pPr>
    <a:lvl3pPr marL="0" marR="0" indent="9144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3pPr>
    <a:lvl4pPr marL="0" marR="0" indent="13716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4pPr>
    <a:lvl5pPr marL="0" marR="0" indent="18288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5pPr>
    <a:lvl6pPr marL="0" marR="0" indent="22860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6pPr>
    <a:lvl7pPr marL="0" marR="0" indent="27432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7pPr>
    <a:lvl8pPr marL="0" marR="0" indent="32004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8pPr>
    <a:lvl9pPr marL="0" marR="0" indent="36576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FB331A-BBCE-4BC9-9825-01CEE46DF97C}" v="70" dt="2021-06-15T00:18:49.388"/>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ヒラギノ角ゴ ProN W6"/>
          <a:ea typeface="ヒラギノ角ゴ ProN W6"/>
          <a:cs typeface="ヒラギノ角ゴ ProN W6"/>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ヒラギノ角ゴ ProN W6"/>
          <a:ea typeface="ヒラギノ角ゴ ProN W6"/>
          <a:cs typeface="ヒラギノ角ゴ ProN W6"/>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ヒラギノ角ゴ ProN W6"/>
          <a:ea typeface="ヒラギノ角ゴ ProN W6"/>
          <a:cs typeface="ヒラギノ角ゴ ProN W6"/>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ヒラギノ角ゴ ProN W6"/>
          <a:ea typeface="ヒラギノ角ゴ ProN W6"/>
          <a:cs typeface="ヒラギノ角ゴ ProN W6"/>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ヒラギノ角ゴ ProN W6"/>
          <a:ea typeface="ヒラギノ角ゴ ProN W6"/>
          <a:cs typeface="ヒラギノ角ゴ ProN W6"/>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48"/>
    <p:restoredTop sz="94638"/>
  </p:normalViewPr>
  <p:slideViewPr>
    <p:cSldViewPr snapToGrid="0">
      <p:cViewPr varScale="1">
        <p:scale>
          <a:sx n="39" d="100"/>
          <a:sy n="39" d="100"/>
        </p:scale>
        <p:origin x="88" y="3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customXml" Target="../customXml/item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customXml" Target="../customXml/item2.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125" Type="http://schemas.openxmlformats.org/officeDocument/2006/relationships/customXml" Target="../customXml/item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6" name="Shape 136"/>
          <p:cNvSpPr>
            <a:spLocks noGrp="1" noRot="1" noChangeAspect="1"/>
          </p:cNvSpPr>
          <p:nvPr>
            <p:ph type="sldImg"/>
          </p:nvPr>
        </p:nvSpPr>
        <p:spPr>
          <a:xfrm>
            <a:off x="1143000" y="685800"/>
            <a:ext cx="4572000" cy="3429000"/>
          </a:xfrm>
          <a:prstGeom prst="rect">
            <a:avLst/>
          </a:prstGeom>
        </p:spPr>
        <p:txBody>
          <a:bodyPr/>
          <a:lstStyle/>
          <a:p>
            <a:endParaRPr/>
          </a:p>
        </p:txBody>
      </p:sp>
      <p:sp>
        <p:nvSpPr>
          <p:cNvPr id="137" name="Shape 13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ヒラギノ角ゴ ProN W3"/>
      </a:defRPr>
    </a:lvl1pPr>
    <a:lvl2pPr indent="228600" defTabSz="457200" latinLnBrk="0">
      <a:lnSpc>
        <a:spcPct val="117999"/>
      </a:lnSpc>
      <a:defRPr sz="2200">
        <a:latin typeface="+mn-lt"/>
        <a:ea typeface="+mn-ea"/>
        <a:cs typeface="+mn-cs"/>
        <a:sym typeface="ヒラギノ角ゴ ProN W3"/>
      </a:defRPr>
    </a:lvl2pPr>
    <a:lvl3pPr indent="457200" defTabSz="457200" latinLnBrk="0">
      <a:lnSpc>
        <a:spcPct val="117999"/>
      </a:lnSpc>
      <a:defRPr sz="2200">
        <a:latin typeface="+mn-lt"/>
        <a:ea typeface="+mn-ea"/>
        <a:cs typeface="+mn-cs"/>
        <a:sym typeface="ヒラギノ角ゴ ProN W3"/>
      </a:defRPr>
    </a:lvl3pPr>
    <a:lvl4pPr indent="685800" defTabSz="457200" latinLnBrk="0">
      <a:lnSpc>
        <a:spcPct val="117999"/>
      </a:lnSpc>
      <a:defRPr sz="2200">
        <a:latin typeface="+mn-lt"/>
        <a:ea typeface="+mn-ea"/>
        <a:cs typeface="+mn-cs"/>
        <a:sym typeface="ヒラギノ角ゴ ProN W3"/>
      </a:defRPr>
    </a:lvl4pPr>
    <a:lvl5pPr indent="914400" defTabSz="457200" latinLnBrk="0">
      <a:lnSpc>
        <a:spcPct val="117999"/>
      </a:lnSpc>
      <a:defRPr sz="2200">
        <a:latin typeface="+mn-lt"/>
        <a:ea typeface="+mn-ea"/>
        <a:cs typeface="+mn-cs"/>
        <a:sym typeface="ヒラギノ角ゴ ProN W3"/>
      </a:defRPr>
    </a:lvl5pPr>
    <a:lvl6pPr indent="1143000" defTabSz="457200" latinLnBrk="0">
      <a:lnSpc>
        <a:spcPct val="117999"/>
      </a:lnSpc>
      <a:defRPr sz="2200">
        <a:latin typeface="+mn-lt"/>
        <a:ea typeface="+mn-ea"/>
        <a:cs typeface="+mn-cs"/>
        <a:sym typeface="ヒラギノ角ゴ ProN W3"/>
      </a:defRPr>
    </a:lvl6pPr>
    <a:lvl7pPr indent="1371600" defTabSz="457200" latinLnBrk="0">
      <a:lnSpc>
        <a:spcPct val="117999"/>
      </a:lnSpc>
      <a:defRPr sz="2200">
        <a:latin typeface="+mn-lt"/>
        <a:ea typeface="+mn-ea"/>
        <a:cs typeface="+mn-cs"/>
        <a:sym typeface="ヒラギノ角ゴ ProN W3"/>
      </a:defRPr>
    </a:lvl7pPr>
    <a:lvl8pPr indent="1600200" defTabSz="457200" latinLnBrk="0">
      <a:lnSpc>
        <a:spcPct val="117999"/>
      </a:lnSpc>
      <a:defRPr sz="2200">
        <a:latin typeface="+mn-lt"/>
        <a:ea typeface="+mn-ea"/>
        <a:cs typeface="+mn-cs"/>
        <a:sym typeface="ヒラギノ角ゴ ProN W3"/>
      </a:defRPr>
    </a:lvl8pPr>
    <a:lvl9pPr indent="1828800" defTabSz="457200" latinLnBrk="0">
      <a:lnSpc>
        <a:spcPct val="117999"/>
      </a:lnSpc>
      <a:defRPr sz="2200">
        <a:latin typeface="+mn-lt"/>
        <a:ea typeface="+mn-ea"/>
        <a:cs typeface="+mn-cs"/>
        <a:sym typeface="ヒラギノ角ゴ ProN W3"/>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タイトル&amp;サブタイトル">
    <p:spTree>
      <p:nvGrpSpPr>
        <p:cNvPr id="1" name=""/>
        <p:cNvGrpSpPr/>
        <p:nvPr/>
      </p:nvGrpSpPr>
      <p:grpSpPr>
        <a:xfrm>
          <a:off x="0" y="0"/>
          <a:ext cx="0" cy="0"/>
          <a:chOff x="0" y="0"/>
          <a:chExt cx="0" cy="0"/>
        </a:xfrm>
      </p:grpSpPr>
      <p:sp>
        <p:nvSpPr>
          <p:cNvPr id="11" name="タイトルテキスト"/>
          <p:cNvSpPr txBox="1">
            <a:spLocks noGrp="1"/>
          </p:cNvSpPr>
          <p:nvPr>
            <p:ph type="title"/>
          </p:nvPr>
        </p:nvSpPr>
        <p:spPr>
          <a:xfrm>
            <a:off x="1778000" y="2298700"/>
            <a:ext cx="20828000" cy="4648200"/>
          </a:xfrm>
          <a:prstGeom prst="rect">
            <a:avLst/>
          </a:prstGeom>
        </p:spPr>
        <p:txBody>
          <a:bodyPr anchor="b"/>
          <a:lstStyle/>
          <a:p>
            <a:r>
              <a:t>タイトルテキスト</a:t>
            </a:r>
          </a:p>
        </p:txBody>
      </p:sp>
      <p:sp>
        <p:nvSpPr>
          <p:cNvPr id="12" name="本文レベル1…"/>
          <p:cNvSpPr txBox="1">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本文レベル1</a:t>
            </a:r>
          </a:p>
          <a:p>
            <a:pPr lvl="1"/>
            <a:r>
              <a:t>本文レベル2</a:t>
            </a:r>
          </a:p>
          <a:p>
            <a:pPr lvl="2"/>
            <a:r>
              <a:t>本文レベル3</a:t>
            </a:r>
          </a:p>
          <a:p>
            <a:pPr lvl="3"/>
            <a:r>
              <a:t>本文レベル4</a:t>
            </a:r>
          </a:p>
          <a:p>
            <a:pPr lvl="4"/>
            <a:r>
              <a:t>本文レベル5</a:t>
            </a:r>
          </a:p>
        </p:txBody>
      </p:sp>
      <p:sp>
        <p:nvSpPr>
          <p:cNvPr id="13"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写真">
    <p:spTree>
      <p:nvGrpSpPr>
        <p:cNvPr id="1" name=""/>
        <p:cNvGrpSpPr/>
        <p:nvPr/>
      </p:nvGrpSpPr>
      <p:grpSpPr>
        <a:xfrm>
          <a:off x="0" y="0"/>
          <a:ext cx="0" cy="0"/>
          <a:chOff x="0" y="0"/>
          <a:chExt cx="0" cy="0"/>
        </a:xfrm>
      </p:grpSpPr>
      <p:sp>
        <p:nvSpPr>
          <p:cNvPr id="102" name="532241774_2880x1920.jpg"/>
          <p:cNvSpPr>
            <a:spLocks noGrp="1"/>
          </p:cNvSpPr>
          <p:nvPr>
            <p:ph type="pic" idx="21"/>
          </p:nvPr>
        </p:nvSpPr>
        <p:spPr>
          <a:xfrm>
            <a:off x="-50800" y="-1270000"/>
            <a:ext cx="24485600" cy="16323734"/>
          </a:xfrm>
          <a:prstGeom prst="rect">
            <a:avLst/>
          </a:prstGeom>
        </p:spPr>
        <p:txBody>
          <a:bodyPr lIns="91439" tIns="45719" rIns="91439" bIns="45719" anchor="t">
            <a:noAutofit/>
          </a:bodyPr>
          <a:lstStyle/>
          <a:p>
            <a:endParaRPr/>
          </a:p>
        </p:txBody>
      </p:sp>
      <p:sp>
        <p:nvSpPr>
          <p:cNvPr id="103"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タイトル&amp;箇条書き">
    <p:spTree>
      <p:nvGrpSpPr>
        <p:cNvPr id="1" name=""/>
        <p:cNvGrpSpPr/>
        <p:nvPr/>
      </p:nvGrpSpPr>
      <p:grpSpPr>
        <a:xfrm>
          <a:off x="0" y="0"/>
          <a:ext cx="0" cy="0"/>
          <a:chOff x="0" y="0"/>
          <a:chExt cx="0" cy="0"/>
        </a:xfrm>
      </p:grpSpPr>
      <p:sp>
        <p:nvSpPr>
          <p:cNvPr id="117" name="スライドのタイトル"/>
          <p:cNvSpPr txBox="1">
            <a:spLocks noGrp="1"/>
          </p:cNvSpPr>
          <p:nvPr>
            <p:ph type="title" hasCustomPrompt="1"/>
          </p:nvPr>
        </p:nvSpPr>
        <p:spPr>
          <a:xfrm>
            <a:off x="1206500" y="1079500"/>
            <a:ext cx="21971000" cy="1433163"/>
          </a:xfrm>
          <a:prstGeom prst="rect">
            <a:avLst/>
          </a:prstGeom>
        </p:spPr>
        <p:txBody>
          <a:bodyPr anchor="t"/>
          <a:lstStyle>
            <a:lvl1pPr algn="l" defTabSz="2438338">
              <a:lnSpc>
                <a:spcPct val="80000"/>
              </a:lnSpc>
              <a:defRPr sz="8500" spc="-170">
                <a:latin typeface="ヒラギノ角ゴ ProN W6"/>
                <a:ea typeface="ヒラギノ角ゴ ProN W6"/>
                <a:cs typeface="ヒラギノ角ゴ ProN W6"/>
                <a:sym typeface="ヒラギノ角ゴ ProN W6"/>
              </a:defRPr>
            </a:lvl1pPr>
          </a:lstStyle>
          <a:p>
            <a:r>
              <a:t>スライドのタイトル</a:t>
            </a:r>
          </a:p>
        </p:txBody>
      </p:sp>
      <p:sp>
        <p:nvSpPr>
          <p:cNvPr id="118" name="スライドのサブタイトル"/>
          <p:cNvSpPr txBox="1">
            <a:spLocks noGrp="1"/>
          </p:cNvSpPr>
          <p:nvPr>
            <p:ph type="body" sz="quarter" idx="21" hasCustomPrompt="1"/>
          </p:nvPr>
        </p:nvSpPr>
        <p:spPr>
          <a:xfrm>
            <a:off x="1206500" y="2372962"/>
            <a:ext cx="21971000" cy="934780"/>
          </a:xfrm>
          <a:prstGeom prst="rect">
            <a:avLst/>
          </a:prstGeom>
        </p:spPr>
        <p:txBody>
          <a:bodyPr lIns="45719" tIns="45719" rIns="45719" bIns="45719" anchor="t"/>
          <a:lstStyle>
            <a:lvl1pPr marL="0" indent="0">
              <a:spcBef>
                <a:spcPts val="0"/>
              </a:spcBef>
              <a:buSzTx/>
              <a:buNone/>
              <a:defRPr sz="5500">
                <a:latin typeface="ヒラギノ角ゴ ProN W6"/>
                <a:ea typeface="ヒラギノ角ゴ ProN W6"/>
                <a:cs typeface="ヒラギノ角ゴ ProN W6"/>
                <a:sym typeface="ヒラギノ角ゴ ProN W6"/>
              </a:defRPr>
            </a:lvl1pPr>
          </a:lstStyle>
          <a:p>
            <a:r>
              <a:t>スライドのサブタイトル</a:t>
            </a:r>
          </a:p>
        </p:txBody>
      </p:sp>
      <p:sp>
        <p:nvSpPr>
          <p:cNvPr id="119" name="本文レベル1…"/>
          <p:cNvSpPr txBox="1">
            <a:spLocks noGrp="1"/>
          </p:cNvSpPr>
          <p:nvPr>
            <p:ph type="body" idx="1" hasCustomPrompt="1"/>
          </p:nvPr>
        </p:nvSpPr>
        <p:spPr>
          <a:xfrm>
            <a:off x="1206500" y="4248504"/>
            <a:ext cx="21971000" cy="8256012"/>
          </a:xfrm>
          <a:prstGeom prst="rect">
            <a:avLst/>
          </a:prstGeom>
        </p:spPr>
        <p:txBody>
          <a:bodyPr anchor="t"/>
          <a:lstStyle>
            <a:lvl1pPr marL="609600" indent="-609600" defTabSz="2438338">
              <a:lnSpc>
                <a:spcPct val="90000"/>
              </a:lnSpc>
              <a:spcBef>
                <a:spcPts val="4500"/>
              </a:spcBef>
              <a:buSzPct val="123000"/>
              <a:defRPr sz="4800"/>
            </a:lvl1pPr>
            <a:lvl2pPr marL="1219200" indent="-609600" defTabSz="2438338">
              <a:lnSpc>
                <a:spcPct val="90000"/>
              </a:lnSpc>
              <a:spcBef>
                <a:spcPts val="4500"/>
              </a:spcBef>
              <a:buSzPct val="123000"/>
              <a:defRPr sz="4800"/>
            </a:lvl2pPr>
            <a:lvl3pPr marL="1828800" indent="-609600" defTabSz="2438338">
              <a:lnSpc>
                <a:spcPct val="90000"/>
              </a:lnSpc>
              <a:spcBef>
                <a:spcPts val="4500"/>
              </a:spcBef>
              <a:buSzPct val="123000"/>
              <a:defRPr sz="4800"/>
            </a:lvl3pPr>
            <a:lvl4pPr marL="2438400" indent="-609600" defTabSz="2438338">
              <a:lnSpc>
                <a:spcPct val="90000"/>
              </a:lnSpc>
              <a:spcBef>
                <a:spcPts val="4500"/>
              </a:spcBef>
              <a:buSzPct val="123000"/>
              <a:defRPr sz="4800"/>
            </a:lvl4pPr>
            <a:lvl5pPr marL="3048000" indent="-609600" defTabSz="2438338">
              <a:lnSpc>
                <a:spcPct val="90000"/>
              </a:lnSpc>
              <a:spcBef>
                <a:spcPts val="4500"/>
              </a:spcBef>
              <a:buSzPct val="123000"/>
              <a:defRPr sz="4800"/>
            </a:lvl5pPr>
          </a:lstStyle>
          <a:p>
            <a:r>
              <a:t>スライドの箇条書きテキスト</a:t>
            </a:r>
          </a:p>
          <a:p>
            <a:pPr lvl="1"/>
            <a:endParaRPr/>
          </a:p>
          <a:p>
            <a:pPr lvl="2"/>
            <a:endParaRPr/>
          </a:p>
          <a:p>
            <a:pPr lvl="3"/>
            <a:endParaRPr/>
          </a:p>
          <a:p>
            <a:pPr lvl="4"/>
            <a:endParaRPr/>
          </a:p>
        </p:txBody>
      </p:sp>
      <p:sp>
        <p:nvSpPr>
          <p:cNvPr id="120" name="スライド番号"/>
          <p:cNvSpPr txBox="1">
            <a:spLocks noGrp="1"/>
          </p:cNvSpPr>
          <p:nvPr>
            <p:ph type="sldNum" sz="quarter" idx="2"/>
          </p:nvPr>
        </p:nvSpPr>
        <p:spPr>
          <a:xfrm>
            <a:off x="11978411" y="13125399"/>
            <a:ext cx="414681" cy="330200"/>
          </a:xfrm>
          <a:prstGeom prst="rect">
            <a:avLst/>
          </a:prstGeom>
        </p:spPr>
        <p:txBody>
          <a:bodyPr anchor="b"/>
          <a:lstStyle>
            <a:lvl1pPr defTabSz="584200">
              <a:defRPr sz="1800">
                <a:latin typeface="+mn-lt"/>
                <a:ea typeface="+mn-ea"/>
                <a:cs typeface="+mn-cs"/>
                <a:sym typeface="ヒラギノ角ゴ ProN W3"/>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タイトル">
    <p:spTree>
      <p:nvGrpSpPr>
        <p:cNvPr id="1" name=""/>
        <p:cNvGrpSpPr/>
        <p:nvPr/>
      </p:nvGrpSpPr>
      <p:grpSpPr>
        <a:xfrm>
          <a:off x="0" y="0"/>
          <a:ext cx="0" cy="0"/>
          <a:chOff x="0" y="0"/>
          <a:chExt cx="0" cy="0"/>
        </a:xfrm>
      </p:grpSpPr>
      <p:sp>
        <p:nvSpPr>
          <p:cNvPr id="127" name="作者と日付"/>
          <p:cNvSpPr txBox="1">
            <a:spLocks noGrp="1"/>
          </p:cNvSpPr>
          <p:nvPr>
            <p:ph type="body" sz="quarter" idx="21" hasCustomPrompt="1"/>
          </p:nvPr>
        </p:nvSpPr>
        <p:spPr>
          <a:xfrm>
            <a:off x="1201340" y="11859862"/>
            <a:ext cx="21971003" cy="636979"/>
          </a:xfrm>
          <a:prstGeom prst="rect">
            <a:avLst/>
          </a:prstGeom>
        </p:spPr>
        <p:txBody>
          <a:bodyPr lIns="45719" tIns="45719" rIns="45719" bIns="45719" anchor="t"/>
          <a:lstStyle>
            <a:lvl1pPr marL="0" indent="0">
              <a:spcBef>
                <a:spcPts val="0"/>
              </a:spcBef>
              <a:buSzTx/>
              <a:buNone/>
              <a:defRPr sz="3600">
                <a:latin typeface="ヒラギノ角ゴ ProN W6"/>
                <a:ea typeface="ヒラギノ角ゴ ProN W6"/>
                <a:cs typeface="ヒラギノ角ゴ ProN W6"/>
                <a:sym typeface="ヒラギノ角ゴ ProN W6"/>
              </a:defRPr>
            </a:lvl1pPr>
          </a:lstStyle>
          <a:p>
            <a:r>
              <a:t>作者と日付</a:t>
            </a:r>
          </a:p>
        </p:txBody>
      </p:sp>
      <p:sp>
        <p:nvSpPr>
          <p:cNvPr id="128" name="プレゼンテーションのタイトル"/>
          <p:cNvSpPr txBox="1">
            <a:spLocks noGrp="1"/>
          </p:cNvSpPr>
          <p:nvPr>
            <p:ph type="title" hasCustomPrompt="1"/>
          </p:nvPr>
        </p:nvSpPr>
        <p:spPr>
          <a:xfrm>
            <a:off x="1206496" y="2574991"/>
            <a:ext cx="21971004" cy="4648201"/>
          </a:xfrm>
          <a:prstGeom prst="rect">
            <a:avLst/>
          </a:prstGeom>
        </p:spPr>
        <p:txBody>
          <a:bodyPr anchor="b"/>
          <a:lstStyle>
            <a:lvl1pPr algn="l" defTabSz="2438338">
              <a:lnSpc>
                <a:spcPct val="80000"/>
              </a:lnSpc>
              <a:defRPr sz="11600" spc="-232">
                <a:latin typeface="ヒラギノ角ゴ ProN W6"/>
                <a:ea typeface="ヒラギノ角ゴ ProN W6"/>
                <a:cs typeface="ヒラギノ角ゴ ProN W6"/>
                <a:sym typeface="ヒラギノ角ゴ ProN W6"/>
              </a:defRPr>
            </a:lvl1pPr>
          </a:lstStyle>
          <a:p>
            <a:r>
              <a:t>プレゼンテーションのタイトル</a:t>
            </a:r>
          </a:p>
        </p:txBody>
      </p:sp>
      <p:sp>
        <p:nvSpPr>
          <p:cNvPr id="129" name="本文レベル1…"/>
          <p:cNvSpPr txBox="1">
            <a:spLocks noGrp="1"/>
          </p:cNvSpPr>
          <p:nvPr>
            <p:ph type="body" sz="quarter" idx="1" hasCustomPrompt="1"/>
          </p:nvPr>
        </p:nvSpPr>
        <p:spPr>
          <a:xfrm>
            <a:off x="1201342" y="7223190"/>
            <a:ext cx="21971001" cy="1905001"/>
          </a:xfrm>
          <a:prstGeom prst="rect">
            <a:avLst/>
          </a:prstGeom>
        </p:spPr>
        <p:txBody>
          <a:bodyPr anchor="t"/>
          <a:lstStyle>
            <a:lvl1pPr marL="0" indent="0">
              <a:spcBef>
                <a:spcPts val="0"/>
              </a:spcBef>
              <a:buSzTx/>
              <a:buNone/>
              <a:defRPr sz="5500">
                <a:latin typeface="ヒラギノ角ゴ ProN W6"/>
                <a:ea typeface="ヒラギノ角ゴ ProN W6"/>
                <a:cs typeface="ヒラギノ角ゴ ProN W6"/>
                <a:sym typeface="ヒラギノ角ゴ ProN W6"/>
              </a:defRPr>
            </a:lvl1pPr>
            <a:lvl2pPr marL="0" indent="457200">
              <a:spcBef>
                <a:spcPts val="0"/>
              </a:spcBef>
              <a:buSzTx/>
              <a:buNone/>
              <a:defRPr sz="5500">
                <a:latin typeface="ヒラギノ角ゴ ProN W6"/>
                <a:ea typeface="ヒラギノ角ゴ ProN W6"/>
                <a:cs typeface="ヒラギノ角ゴ ProN W6"/>
                <a:sym typeface="ヒラギノ角ゴ ProN W6"/>
              </a:defRPr>
            </a:lvl2pPr>
            <a:lvl3pPr marL="0" indent="914400">
              <a:spcBef>
                <a:spcPts val="0"/>
              </a:spcBef>
              <a:buSzTx/>
              <a:buNone/>
              <a:defRPr sz="5500">
                <a:latin typeface="ヒラギノ角ゴ ProN W6"/>
                <a:ea typeface="ヒラギノ角ゴ ProN W6"/>
                <a:cs typeface="ヒラギノ角ゴ ProN W6"/>
                <a:sym typeface="ヒラギノ角ゴ ProN W6"/>
              </a:defRPr>
            </a:lvl3pPr>
            <a:lvl4pPr marL="0" indent="1371600">
              <a:spcBef>
                <a:spcPts val="0"/>
              </a:spcBef>
              <a:buSzTx/>
              <a:buNone/>
              <a:defRPr sz="5500">
                <a:latin typeface="ヒラギノ角ゴ ProN W6"/>
                <a:ea typeface="ヒラギノ角ゴ ProN W6"/>
                <a:cs typeface="ヒラギノ角ゴ ProN W6"/>
                <a:sym typeface="ヒラギノ角ゴ ProN W6"/>
              </a:defRPr>
            </a:lvl4pPr>
            <a:lvl5pPr marL="0" indent="1828800">
              <a:spcBef>
                <a:spcPts val="0"/>
              </a:spcBef>
              <a:buSzTx/>
              <a:buNone/>
              <a:defRPr sz="5500">
                <a:latin typeface="ヒラギノ角ゴ ProN W6"/>
                <a:ea typeface="ヒラギノ角ゴ ProN W6"/>
                <a:cs typeface="ヒラギノ角ゴ ProN W6"/>
                <a:sym typeface="ヒラギノ角ゴ ProN W6"/>
              </a:defRPr>
            </a:lvl5pPr>
          </a:lstStyle>
          <a:p>
            <a:r>
              <a:t>プレゼンテーションのサブタイトル</a:t>
            </a:r>
          </a:p>
          <a:p>
            <a:pPr lvl="1"/>
            <a:endParaRPr/>
          </a:p>
          <a:p>
            <a:pPr lvl="2"/>
            <a:endParaRPr/>
          </a:p>
          <a:p>
            <a:pPr lvl="3"/>
            <a:endParaRPr/>
          </a:p>
          <a:p>
            <a:pPr lvl="4"/>
            <a:endParaRPr/>
          </a:p>
        </p:txBody>
      </p:sp>
      <p:sp>
        <p:nvSpPr>
          <p:cNvPr id="130" name="スライド番号"/>
          <p:cNvSpPr txBox="1">
            <a:spLocks noGrp="1"/>
          </p:cNvSpPr>
          <p:nvPr>
            <p:ph type="sldNum" sz="quarter" idx="2"/>
          </p:nvPr>
        </p:nvSpPr>
        <p:spPr>
          <a:xfrm>
            <a:off x="11978411" y="13125399"/>
            <a:ext cx="414681" cy="330200"/>
          </a:xfrm>
          <a:prstGeom prst="rect">
            <a:avLst/>
          </a:prstGeom>
        </p:spPr>
        <p:txBody>
          <a:bodyPr anchor="b"/>
          <a:lstStyle>
            <a:lvl1pPr defTabSz="584200">
              <a:defRPr sz="1800">
                <a:latin typeface="+mn-lt"/>
                <a:ea typeface="+mn-ea"/>
                <a:cs typeface="+mn-cs"/>
                <a:sym typeface="ヒラギノ角ゴ ProN W3"/>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タイトル（中央）">
    <p:spTree>
      <p:nvGrpSpPr>
        <p:cNvPr id="1" name=""/>
        <p:cNvGrpSpPr/>
        <p:nvPr/>
      </p:nvGrpSpPr>
      <p:grpSpPr>
        <a:xfrm>
          <a:off x="0" y="0"/>
          <a:ext cx="0" cy="0"/>
          <a:chOff x="0" y="0"/>
          <a:chExt cx="0" cy="0"/>
        </a:xfrm>
      </p:grpSpPr>
      <p:sp>
        <p:nvSpPr>
          <p:cNvPr id="30" name="タイトルテキスト"/>
          <p:cNvSpPr txBox="1">
            <a:spLocks noGrp="1"/>
          </p:cNvSpPr>
          <p:nvPr>
            <p:ph type="title"/>
          </p:nvPr>
        </p:nvSpPr>
        <p:spPr>
          <a:xfrm>
            <a:off x="1778000" y="4533900"/>
            <a:ext cx="20828000" cy="4648200"/>
          </a:xfrm>
          <a:prstGeom prst="rect">
            <a:avLst/>
          </a:prstGeom>
        </p:spPr>
        <p:txBody>
          <a:bodyPr/>
          <a:lstStyle/>
          <a:p>
            <a:r>
              <a:t>タイトルテキスト</a:t>
            </a:r>
          </a:p>
        </p:txBody>
      </p:sp>
      <p:sp>
        <p:nvSpPr>
          <p:cNvPr id="31"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画像（縦長）">
    <p:spTree>
      <p:nvGrpSpPr>
        <p:cNvPr id="1" name=""/>
        <p:cNvGrpSpPr/>
        <p:nvPr/>
      </p:nvGrpSpPr>
      <p:grpSpPr>
        <a:xfrm>
          <a:off x="0" y="0"/>
          <a:ext cx="0" cy="0"/>
          <a:chOff x="0" y="0"/>
          <a:chExt cx="0" cy="0"/>
        </a:xfrm>
      </p:grpSpPr>
      <p:sp>
        <p:nvSpPr>
          <p:cNvPr id="38" name="532204087_1355x1355.jpg"/>
          <p:cNvSpPr>
            <a:spLocks noGrp="1"/>
          </p:cNvSpPr>
          <p:nvPr>
            <p:ph type="pic" sz="half" idx="21"/>
          </p:nvPr>
        </p:nvSpPr>
        <p:spPr>
          <a:xfrm>
            <a:off x="12827000" y="952500"/>
            <a:ext cx="11468100" cy="11468100"/>
          </a:xfrm>
          <a:prstGeom prst="rect">
            <a:avLst/>
          </a:prstGeom>
        </p:spPr>
        <p:txBody>
          <a:bodyPr lIns="91439" tIns="45719" rIns="91439" bIns="45719" anchor="t">
            <a:noAutofit/>
          </a:bodyPr>
          <a:lstStyle/>
          <a:p>
            <a:endParaRPr/>
          </a:p>
        </p:txBody>
      </p:sp>
      <p:sp>
        <p:nvSpPr>
          <p:cNvPr id="39" name="タイトルテキスト"/>
          <p:cNvSpPr txBox="1">
            <a:spLocks noGrp="1"/>
          </p:cNvSpPr>
          <p:nvPr>
            <p:ph type="title"/>
          </p:nvPr>
        </p:nvSpPr>
        <p:spPr>
          <a:xfrm>
            <a:off x="1651000" y="952500"/>
            <a:ext cx="10223500" cy="5549900"/>
          </a:xfrm>
          <a:prstGeom prst="rect">
            <a:avLst/>
          </a:prstGeom>
        </p:spPr>
        <p:txBody>
          <a:bodyPr anchor="b"/>
          <a:lstStyle>
            <a:lvl1pPr>
              <a:defRPr sz="8400"/>
            </a:lvl1pPr>
          </a:lstStyle>
          <a:p>
            <a:r>
              <a:t>タイトルテキスト</a:t>
            </a:r>
          </a:p>
        </p:txBody>
      </p:sp>
      <p:sp>
        <p:nvSpPr>
          <p:cNvPr id="40" name="本文レベル1…"/>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本文レベル1</a:t>
            </a:r>
          </a:p>
          <a:p>
            <a:pPr lvl="1"/>
            <a:r>
              <a:t>本文レベル2</a:t>
            </a:r>
          </a:p>
          <a:p>
            <a:pPr lvl="2"/>
            <a:r>
              <a:t>本文レベル3</a:t>
            </a:r>
          </a:p>
          <a:p>
            <a:pPr lvl="3"/>
            <a:r>
              <a:t>本文レベル4</a:t>
            </a:r>
          </a:p>
          <a:p>
            <a:pPr lvl="4"/>
            <a:r>
              <a:t>本文レベル5</a:t>
            </a:r>
          </a:p>
        </p:txBody>
      </p:sp>
      <p:sp>
        <p:nvSpPr>
          <p:cNvPr id="41"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タイトル（上）">
    <p:spTree>
      <p:nvGrpSpPr>
        <p:cNvPr id="1" name=""/>
        <p:cNvGrpSpPr/>
        <p:nvPr/>
      </p:nvGrpSpPr>
      <p:grpSpPr>
        <a:xfrm>
          <a:off x="0" y="0"/>
          <a:ext cx="0" cy="0"/>
          <a:chOff x="0" y="0"/>
          <a:chExt cx="0" cy="0"/>
        </a:xfrm>
      </p:grpSpPr>
      <p:sp>
        <p:nvSpPr>
          <p:cNvPr id="48" name="タイトルテキスト"/>
          <p:cNvSpPr txBox="1">
            <a:spLocks noGrp="1"/>
          </p:cNvSpPr>
          <p:nvPr>
            <p:ph type="title"/>
          </p:nvPr>
        </p:nvSpPr>
        <p:spPr>
          <a:prstGeom prst="rect">
            <a:avLst/>
          </a:prstGeom>
        </p:spPr>
        <p:txBody>
          <a:bodyPr/>
          <a:lstStyle/>
          <a:p>
            <a:r>
              <a:t>タイトルテキスト</a:t>
            </a:r>
          </a:p>
        </p:txBody>
      </p:sp>
      <p:sp>
        <p:nvSpPr>
          <p:cNvPr id="49"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タイトル&amp;箇条書き">
    <p:spTree>
      <p:nvGrpSpPr>
        <p:cNvPr id="1" name=""/>
        <p:cNvGrpSpPr/>
        <p:nvPr/>
      </p:nvGrpSpPr>
      <p:grpSpPr>
        <a:xfrm>
          <a:off x="0" y="0"/>
          <a:ext cx="0" cy="0"/>
          <a:chOff x="0" y="0"/>
          <a:chExt cx="0" cy="0"/>
        </a:xfrm>
      </p:grpSpPr>
      <p:sp>
        <p:nvSpPr>
          <p:cNvPr id="56" name="タイトルテキスト"/>
          <p:cNvSpPr txBox="1">
            <a:spLocks noGrp="1"/>
          </p:cNvSpPr>
          <p:nvPr>
            <p:ph type="title"/>
          </p:nvPr>
        </p:nvSpPr>
        <p:spPr>
          <a:prstGeom prst="rect">
            <a:avLst/>
          </a:prstGeom>
        </p:spPr>
        <p:txBody>
          <a:bodyPr/>
          <a:lstStyle/>
          <a:p>
            <a:r>
              <a:t>タイトルテキスト</a:t>
            </a:r>
          </a:p>
        </p:txBody>
      </p:sp>
      <p:sp>
        <p:nvSpPr>
          <p:cNvPr id="57" name="本文レベル1…"/>
          <p:cNvSpPr txBox="1">
            <a:spLocks noGrp="1"/>
          </p:cNvSpPr>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r>
              <a:t>本文レベル1</a:t>
            </a:r>
          </a:p>
          <a:p>
            <a:pPr lvl="1"/>
            <a:r>
              <a:t>本文レベル2</a:t>
            </a:r>
          </a:p>
          <a:p>
            <a:pPr lvl="2"/>
            <a:r>
              <a:t>本文レベル3</a:t>
            </a:r>
          </a:p>
          <a:p>
            <a:pPr lvl="3"/>
            <a:r>
              <a:t>本文レベル4</a:t>
            </a:r>
          </a:p>
          <a:p>
            <a:pPr lvl="4"/>
            <a:r>
              <a:t>本文レベル5</a:t>
            </a:r>
          </a:p>
        </p:txBody>
      </p:sp>
      <p:sp>
        <p:nvSpPr>
          <p:cNvPr id="58"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タイトル、箇条書き、画像">
    <p:spTree>
      <p:nvGrpSpPr>
        <p:cNvPr id="1" name=""/>
        <p:cNvGrpSpPr/>
        <p:nvPr/>
      </p:nvGrpSpPr>
      <p:grpSpPr>
        <a:xfrm>
          <a:off x="0" y="0"/>
          <a:ext cx="0" cy="0"/>
          <a:chOff x="0" y="0"/>
          <a:chExt cx="0" cy="0"/>
        </a:xfrm>
      </p:grpSpPr>
      <p:sp>
        <p:nvSpPr>
          <p:cNvPr id="65" name="532205080_1647x1098.jpg"/>
          <p:cNvSpPr>
            <a:spLocks noGrp="1"/>
          </p:cNvSpPr>
          <p:nvPr>
            <p:ph type="pic" sz="half" idx="21"/>
          </p:nvPr>
        </p:nvSpPr>
        <p:spPr>
          <a:xfrm>
            <a:off x="10960100" y="3149600"/>
            <a:ext cx="13944600" cy="9296400"/>
          </a:xfrm>
          <a:prstGeom prst="rect">
            <a:avLst/>
          </a:prstGeom>
        </p:spPr>
        <p:txBody>
          <a:bodyPr lIns="91439" tIns="45719" rIns="91439" bIns="45719" anchor="t">
            <a:noAutofit/>
          </a:bodyPr>
          <a:lstStyle/>
          <a:p>
            <a:endParaRPr/>
          </a:p>
        </p:txBody>
      </p:sp>
      <p:sp>
        <p:nvSpPr>
          <p:cNvPr id="66" name="タイトルテキスト"/>
          <p:cNvSpPr txBox="1">
            <a:spLocks noGrp="1"/>
          </p:cNvSpPr>
          <p:nvPr>
            <p:ph type="title"/>
          </p:nvPr>
        </p:nvSpPr>
        <p:spPr>
          <a:prstGeom prst="rect">
            <a:avLst/>
          </a:prstGeom>
        </p:spPr>
        <p:txBody>
          <a:bodyPr/>
          <a:lstStyle/>
          <a:p>
            <a:r>
              <a:t>タイトルテキスト</a:t>
            </a:r>
          </a:p>
        </p:txBody>
      </p:sp>
      <p:sp>
        <p:nvSpPr>
          <p:cNvPr id="67" name="本文レベル1…"/>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本文レベル1</a:t>
            </a:r>
          </a:p>
          <a:p>
            <a:pPr lvl="1"/>
            <a:r>
              <a:t>本文レベル2</a:t>
            </a:r>
          </a:p>
          <a:p>
            <a:pPr lvl="2"/>
            <a:r>
              <a:t>本文レベル3</a:t>
            </a:r>
          </a:p>
          <a:p>
            <a:pPr lvl="3"/>
            <a:r>
              <a:t>本文レベル4</a:t>
            </a:r>
          </a:p>
          <a:p>
            <a:pPr lvl="4"/>
            <a:r>
              <a:t>本文レベル5</a:t>
            </a:r>
          </a:p>
        </p:txBody>
      </p:sp>
      <p:sp>
        <p:nvSpPr>
          <p:cNvPr id="68"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箇条書き">
    <p:spTree>
      <p:nvGrpSpPr>
        <p:cNvPr id="1" name=""/>
        <p:cNvGrpSpPr/>
        <p:nvPr/>
      </p:nvGrpSpPr>
      <p:grpSpPr>
        <a:xfrm>
          <a:off x="0" y="0"/>
          <a:ext cx="0" cy="0"/>
          <a:chOff x="0" y="0"/>
          <a:chExt cx="0" cy="0"/>
        </a:xfrm>
      </p:grpSpPr>
      <p:sp>
        <p:nvSpPr>
          <p:cNvPr id="75" name="本文レベル1…"/>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本文レベル1</a:t>
            </a:r>
          </a:p>
          <a:p>
            <a:pPr lvl="1"/>
            <a:r>
              <a:t>本文レベル2</a:t>
            </a:r>
          </a:p>
          <a:p>
            <a:pPr lvl="2"/>
            <a:r>
              <a:t>本文レベル3</a:t>
            </a:r>
          </a:p>
          <a:p>
            <a:pPr lvl="3"/>
            <a:r>
              <a:t>本文レベル4</a:t>
            </a:r>
          </a:p>
          <a:p>
            <a:pPr lvl="4"/>
            <a:r>
              <a:t>本文レベル5</a:t>
            </a:r>
          </a:p>
        </p:txBody>
      </p:sp>
      <p:sp>
        <p:nvSpPr>
          <p:cNvPr id="76"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画像（3点）">
    <p:spTree>
      <p:nvGrpSpPr>
        <p:cNvPr id="1" name=""/>
        <p:cNvGrpSpPr/>
        <p:nvPr/>
      </p:nvGrpSpPr>
      <p:grpSpPr>
        <a:xfrm>
          <a:off x="0" y="0"/>
          <a:ext cx="0" cy="0"/>
          <a:chOff x="0" y="0"/>
          <a:chExt cx="0" cy="0"/>
        </a:xfrm>
      </p:grpSpPr>
      <p:sp>
        <p:nvSpPr>
          <p:cNvPr id="83" name="532205080_1647x1098.jpg"/>
          <p:cNvSpPr>
            <a:spLocks noGrp="1"/>
          </p:cNvSpPr>
          <p:nvPr>
            <p:ph type="pic" sz="quarter" idx="21"/>
          </p:nvPr>
        </p:nvSpPr>
        <p:spPr>
          <a:xfrm>
            <a:off x="15300325" y="7048500"/>
            <a:ext cx="8324850" cy="5549900"/>
          </a:xfrm>
          <a:prstGeom prst="rect">
            <a:avLst/>
          </a:prstGeom>
        </p:spPr>
        <p:txBody>
          <a:bodyPr lIns="91439" tIns="45719" rIns="91439" bIns="45719" anchor="t">
            <a:noAutofit/>
          </a:bodyPr>
          <a:lstStyle/>
          <a:p>
            <a:endParaRPr/>
          </a:p>
        </p:txBody>
      </p:sp>
      <p:sp>
        <p:nvSpPr>
          <p:cNvPr id="84" name="532204087_1355x1355.jpg"/>
          <p:cNvSpPr>
            <a:spLocks noGrp="1"/>
          </p:cNvSpPr>
          <p:nvPr>
            <p:ph type="pic" sz="quarter" idx="22"/>
          </p:nvPr>
        </p:nvSpPr>
        <p:spPr>
          <a:xfrm>
            <a:off x="15760700" y="863600"/>
            <a:ext cx="7404100" cy="7404100"/>
          </a:xfrm>
          <a:prstGeom prst="rect">
            <a:avLst/>
          </a:prstGeom>
        </p:spPr>
        <p:txBody>
          <a:bodyPr lIns="91439" tIns="45719" rIns="91439" bIns="45719" anchor="t">
            <a:noAutofit/>
          </a:bodyPr>
          <a:lstStyle/>
          <a:p>
            <a:endParaRPr/>
          </a:p>
        </p:txBody>
      </p:sp>
      <p:sp>
        <p:nvSpPr>
          <p:cNvPr id="85" name="532241774_2880x1920.jpg"/>
          <p:cNvSpPr>
            <a:spLocks noGrp="1"/>
          </p:cNvSpPr>
          <p:nvPr>
            <p:ph type="pic" idx="23"/>
          </p:nvPr>
        </p:nvSpPr>
        <p:spPr>
          <a:xfrm>
            <a:off x="-990600" y="1130300"/>
            <a:ext cx="17202150" cy="11468100"/>
          </a:xfrm>
          <a:prstGeom prst="rect">
            <a:avLst/>
          </a:prstGeom>
        </p:spPr>
        <p:txBody>
          <a:bodyPr lIns="91439" tIns="45719" rIns="91439" bIns="45719" anchor="t">
            <a:noAutofit/>
          </a:bodyPr>
          <a:lstStyle/>
          <a:p>
            <a:endParaRPr/>
          </a:p>
        </p:txBody>
      </p:sp>
      <p:sp>
        <p:nvSpPr>
          <p:cNvPr id="86"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引用">
    <p:spTree>
      <p:nvGrpSpPr>
        <p:cNvPr id="1" name=""/>
        <p:cNvGrpSpPr/>
        <p:nvPr/>
      </p:nvGrpSpPr>
      <p:grpSpPr>
        <a:xfrm>
          <a:off x="0" y="0"/>
          <a:ext cx="0" cy="0"/>
          <a:chOff x="0" y="0"/>
          <a:chExt cx="0" cy="0"/>
        </a:xfrm>
      </p:grpSpPr>
      <p:sp>
        <p:nvSpPr>
          <p:cNvPr id="93" name="–Johnny Appleseed"/>
          <p:cNvSpPr txBox="1">
            <a:spLocks noGrp="1"/>
          </p:cNvSpPr>
          <p:nvPr>
            <p:ph type="body" sz="quarter" idx="21"/>
          </p:nvPr>
        </p:nvSpPr>
        <p:spPr>
          <a:xfrm>
            <a:off x="2387600" y="8953500"/>
            <a:ext cx="19621500" cy="584200"/>
          </a:xfrm>
          <a:prstGeom prst="rect">
            <a:avLst/>
          </a:prstGeom>
        </p:spPr>
        <p:txBody>
          <a:bodyPr anchor="t">
            <a:spAutoFit/>
          </a:bodyPr>
          <a:lstStyle>
            <a:lvl1pPr marL="0" indent="0" algn="ctr">
              <a:spcBef>
                <a:spcPts val="0"/>
              </a:spcBef>
              <a:buSzTx/>
              <a:buNone/>
              <a:defRPr sz="3200"/>
            </a:lvl1pPr>
          </a:lstStyle>
          <a:p>
            <a:r>
              <a:t>–Johnny Appleseed</a:t>
            </a:r>
          </a:p>
        </p:txBody>
      </p:sp>
      <p:sp>
        <p:nvSpPr>
          <p:cNvPr id="94" name="“ここに引用を入力してください。”"/>
          <p:cNvSpPr txBox="1">
            <a:spLocks noGrp="1"/>
          </p:cNvSpPr>
          <p:nvPr>
            <p:ph type="body" sz="quarter" idx="22"/>
          </p:nvPr>
        </p:nvSpPr>
        <p:spPr>
          <a:xfrm>
            <a:off x="2387600" y="6076950"/>
            <a:ext cx="19621500" cy="825500"/>
          </a:xfrm>
          <a:prstGeom prst="rect">
            <a:avLst/>
          </a:prstGeom>
        </p:spPr>
        <p:txBody>
          <a:bodyPr>
            <a:spAutoFit/>
          </a:bodyPr>
          <a:lstStyle>
            <a:lvl1pPr marL="0" indent="0" algn="ctr">
              <a:spcBef>
                <a:spcPts val="0"/>
              </a:spcBef>
              <a:buSzTx/>
              <a:buNone/>
              <a:defRPr sz="4800"/>
            </a:lvl1pPr>
          </a:lstStyle>
          <a:p>
            <a:r>
              <a:t>“ここに引用を入力してください。”</a:t>
            </a:r>
          </a:p>
        </p:txBody>
      </p:sp>
      <p:sp>
        <p:nvSpPr>
          <p:cNvPr id="95"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タイトルテキスト"/>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タイトルテキスト</a:t>
            </a:r>
          </a:p>
        </p:txBody>
      </p:sp>
      <p:sp>
        <p:nvSpPr>
          <p:cNvPr id="3" name="本文レベル1…"/>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本文レベル1</a:t>
            </a:r>
          </a:p>
          <a:p>
            <a:pPr lvl="1"/>
            <a:r>
              <a:t>本文レベル2</a:t>
            </a:r>
          </a:p>
          <a:p>
            <a:pPr lvl="2"/>
            <a:r>
              <a:t>本文レベル3</a:t>
            </a:r>
          </a:p>
          <a:p>
            <a:pPr lvl="3"/>
            <a:r>
              <a:t>本文レベル4</a:t>
            </a:r>
          </a:p>
          <a:p>
            <a:pPr lvl="4"/>
            <a:r>
              <a:t>本文レベル5</a:t>
            </a:r>
          </a:p>
        </p:txBody>
      </p:sp>
      <p:sp>
        <p:nvSpPr>
          <p:cNvPr id="4" name="スライド番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1pPr>
      <a:lvl2pPr marL="0" marR="0" indent="457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2pPr>
      <a:lvl3pPr marL="0" marR="0" indent="914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3pPr>
      <a:lvl4pPr marL="0" marR="0" indent="1371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4pPr>
      <a:lvl5pPr marL="0" marR="0" indent="18288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5pPr>
      <a:lvl6pPr marL="0" marR="0" indent="22860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6pPr>
      <a:lvl7pPr marL="0" marR="0" indent="2743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7pPr>
      <a:lvl8pPr marL="0" marR="0" indent="3200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8pPr>
      <a:lvl9pPr marL="0" marR="0" indent="3657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2286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2743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3200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3657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hyperlink" Target="https://forms.gle/cgej2DL5PvneRhCp8"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統合教育機構…"/>
          <p:cNvSpPr txBox="1"/>
          <p:nvPr/>
        </p:nvSpPr>
        <p:spPr>
          <a:xfrm>
            <a:off x="19845385" y="11454438"/>
            <a:ext cx="4045240" cy="1587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defTabSz="668655">
              <a:defRPr sz="4698">
                <a:latin typeface="+mn-lt"/>
                <a:ea typeface="+mn-ea"/>
                <a:cs typeface="+mn-cs"/>
                <a:sym typeface="ヒラギノ角ゴ ProN W3"/>
              </a:defRPr>
            </a:pPr>
            <a:r>
              <a:t>統合教育機構</a:t>
            </a:r>
          </a:p>
          <a:p>
            <a:pPr defTabSz="668655">
              <a:defRPr sz="4698">
                <a:latin typeface="+mn-lt"/>
                <a:ea typeface="+mn-ea"/>
                <a:cs typeface="+mn-cs"/>
                <a:sym typeface="ヒラギノ角ゴ ProN W3"/>
              </a:defRPr>
            </a:pPr>
            <a:r>
              <a:t>須藤毅顕</a:t>
            </a:r>
          </a:p>
        </p:txBody>
      </p:sp>
      <p:sp>
        <p:nvSpPr>
          <p:cNvPr id="7" name="pythonの基礎…">
            <a:extLst>
              <a:ext uri="{FF2B5EF4-FFF2-40B4-BE49-F238E27FC236}">
                <a16:creationId xmlns:a16="http://schemas.microsoft.com/office/drawing/2014/main" id="{EFA7E1EB-4F5A-474F-88C2-06848C01A1DD}"/>
              </a:ext>
            </a:extLst>
          </p:cNvPr>
          <p:cNvSpPr txBox="1">
            <a:spLocks/>
          </p:cNvSpPr>
          <p:nvPr/>
        </p:nvSpPr>
        <p:spPr>
          <a:xfrm>
            <a:off x="4986423" y="4249195"/>
            <a:ext cx="15683830" cy="36675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normAutofit/>
          </a:bodyPr>
          <a:lstStyle>
            <a:lvl1pPr marL="0" marR="0" indent="0" algn="ctr" defTabSz="825500" latinLnBrk="0">
              <a:lnSpc>
                <a:spcPct val="100000"/>
              </a:lnSpc>
              <a:spcBef>
                <a:spcPts val="0"/>
              </a:spcBef>
              <a:spcAft>
                <a:spcPts val="0"/>
              </a:spcAft>
              <a:buClrTx/>
              <a:buSzTx/>
              <a:buFontTx/>
              <a:buNone/>
              <a:tabLst/>
              <a:defRPr sz="5400" b="0" i="0" u="none" strike="noStrike" cap="none" spc="0" baseline="0">
                <a:solidFill>
                  <a:srgbClr val="000000"/>
                </a:solidFill>
                <a:uFillTx/>
                <a:latin typeface="+mn-lt"/>
                <a:ea typeface="+mn-ea"/>
                <a:cs typeface="+mn-cs"/>
                <a:sym typeface="ヒラギノ角ゴ ProN W3"/>
              </a:defRPr>
            </a:lvl1pPr>
            <a:lvl2pPr marL="0" marR="0" indent="0" algn="ctr" defTabSz="825500" latinLnBrk="0">
              <a:lnSpc>
                <a:spcPct val="100000"/>
              </a:lnSpc>
              <a:spcBef>
                <a:spcPts val="0"/>
              </a:spcBef>
              <a:spcAft>
                <a:spcPts val="0"/>
              </a:spcAft>
              <a:buClrTx/>
              <a:buSzTx/>
              <a:buFontTx/>
              <a:buNone/>
              <a:tabLst/>
              <a:defRPr sz="5400" b="0" i="0" u="none" strike="noStrike" cap="none" spc="0" baseline="0">
                <a:solidFill>
                  <a:srgbClr val="000000"/>
                </a:solidFill>
                <a:uFillTx/>
                <a:latin typeface="+mn-lt"/>
                <a:ea typeface="+mn-ea"/>
                <a:cs typeface="+mn-cs"/>
                <a:sym typeface="ヒラギノ角ゴ ProN W3"/>
              </a:defRPr>
            </a:lvl2pPr>
            <a:lvl3pPr marL="0" marR="0" indent="0" algn="ctr" defTabSz="825500" latinLnBrk="0">
              <a:lnSpc>
                <a:spcPct val="100000"/>
              </a:lnSpc>
              <a:spcBef>
                <a:spcPts val="0"/>
              </a:spcBef>
              <a:spcAft>
                <a:spcPts val="0"/>
              </a:spcAft>
              <a:buClrTx/>
              <a:buSzTx/>
              <a:buFontTx/>
              <a:buNone/>
              <a:tabLst/>
              <a:defRPr sz="5400" b="0" i="0" u="none" strike="noStrike" cap="none" spc="0" baseline="0">
                <a:solidFill>
                  <a:srgbClr val="000000"/>
                </a:solidFill>
                <a:uFillTx/>
                <a:latin typeface="+mn-lt"/>
                <a:ea typeface="+mn-ea"/>
                <a:cs typeface="+mn-cs"/>
                <a:sym typeface="ヒラギノ角ゴ ProN W3"/>
              </a:defRPr>
            </a:lvl3pPr>
            <a:lvl4pPr marL="0" marR="0" indent="0" algn="ctr" defTabSz="825500" latinLnBrk="0">
              <a:lnSpc>
                <a:spcPct val="100000"/>
              </a:lnSpc>
              <a:spcBef>
                <a:spcPts val="0"/>
              </a:spcBef>
              <a:spcAft>
                <a:spcPts val="0"/>
              </a:spcAft>
              <a:buClrTx/>
              <a:buSzTx/>
              <a:buFontTx/>
              <a:buNone/>
              <a:tabLst/>
              <a:defRPr sz="5400" b="0" i="0" u="none" strike="noStrike" cap="none" spc="0" baseline="0">
                <a:solidFill>
                  <a:srgbClr val="000000"/>
                </a:solidFill>
                <a:uFillTx/>
                <a:latin typeface="+mn-lt"/>
                <a:ea typeface="+mn-ea"/>
                <a:cs typeface="+mn-cs"/>
                <a:sym typeface="ヒラギノ角ゴ ProN W3"/>
              </a:defRPr>
            </a:lvl4pPr>
            <a:lvl5pPr marL="0" marR="0" indent="0" algn="ctr" defTabSz="825500" latinLnBrk="0">
              <a:lnSpc>
                <a:spcPct val="100000"/>
              </a:lnSpc>
              <a:spcBef>
                <a:spcPts val="0"/>
              </a:spcBef>
              <a:spcAft>
                <a:spcPts val="0"/>
              </a:spcAft>
              <a:buClrTx/>
              <a:buSzTx/>
              <a:buFontTx/>
              <a:buNone/>
              <a:tabLst/>
              <a:defRPr sz="54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defTabSz="685165" hangingPunct="1">
              <a:defRPr sz="4814"/>
            </a:pPr>
            <a:r>
              <a:rPr lang="ja-JP" altLang="en-US" dirty="0"/>
              <a:t>始まるまでに</a:t>
            </a:r>
            <a:r>
              <a:rPr lang="en-US" altLang="ja-JP" dirty="0" err="1"/>
              <a:t>webclass</a:t>
            </a:r>
            <a:r>
              <a:rPr lang="ja-JP" altLang="en-US" dirty="0"/>
              <a:t>から</a:t>
            </a:r>
            <a:r>
              <a:rPr lang="en-US" altLang="ja-JP" dirty="0"/>
              <a:t>1.txt</a:t>
            </a:r>
            <a:r>
              <a:rPr lang="ja-JP" altLang="en-US" dirty="0"/>
              <a:t>と</a:t>
            </a:r>
            <a:r>
              <a:rPr lang="en-US" altLang="ja-JP" dirty="0"/>
              <a:t>1.csv</a:t>
            </a:r>
            <a:r>
              <a:rPr lang="ja-JP" altLang="en-US" dirty="0"/>
              <a:t>を</a:t>
            </a:r>
            <a:endParaRPr lang="en-US" altLang="ja-JP" dirty="0"/>
          </a:p>
          <a:p>
            <a:pPr defTabSz="685165" hangingPunct="1">
              <a:defRPr sz="4814"/>
            </a:pPr>
            <a:r>
              <a:rPr lang="ja-JP" altLang="en-US" dirty="0"/>
              <a:t>デスクトップの</a:t>
            </a:r>
            <a:r>
              <a:rPr lang="en-US" altLang="ja-JP" dirty="0" err="1"/>
              <a:t>iryoAI</a:t>
            </a:r>
            <a:r>
              <a:rPr lang="ja-JP" altLang="en-US" dirty="0"/>
              <a:t>フォルダにダウンロード出来ているか確認しましょう</a:t>
            </a:r>
            <a:endParaRPr lang="en-US" altLang="ja-JP" dirty="0"/>
          </a:p>
        </p:txBody>
      </p:sp>
    </p:spTree>
    <p:extLst>
      <p:ext uri="{BB962C8B-B14F-4D97-AF65-F5344CB8AC3E}">
        <p14:creationId xmlns:p14="http://schemas.microsoft.com/office/powerpoint/2010/main" val="996176411"/>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①エディタに文を書き、”実行”で(上から順に)全ての行を実行する…"/>
          <p:cNvSpPr txBox="1"/>
          <p:nvPr/>
        </p:nvSpPr>
        <p:spPr>
          <a:xfrm>
            <a:off x="5278816" y="1726194"/>
            <a:ext cx="13826368" cy="25717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500">
                <a:solidFill>
                  <a:srgbClr val="000002"/>
                </a:solidFill>
                <a:latin typeface="ヒラギノ丸ゴ ProN W4"/>
                <a:ea typeface="ヒラギノ丸ゴ ProN W4"/>
                <a:cs typeface="ヒラギノ丸ゴ ProN W4"/>
                <a:sym typeface="ヒラギノ丸ゴ ProN W4"/>
              </a:defRPr>
            </a:pPr>
            <a:r>
              <a:t>①エディタに文を書き、”実行”で(上から順に)全ての行を実行する</a:t>
            </a:r>
          </a:p>
          <a:p>
            <a:pPr algn="l">
              <a:defRPr sz="3500">
                <a:solidFill>
                  <a:srgbClr val="000002"/>
                </a:solidFill>
                <a:latin typeface="ヒラギノ丸ゴ ProN W4"/>
                <a:ea typeface="ヒラギノ丸ゴ ProN W4"/>
                <a:cs typeface="ヒラギノ丸ゴ ProN W4"/>
                <a:sym typeface="ヒラギノ丸ゴ ProN W4"/>
              </a:defRPr>
            </a:pPr>
            <a:r>
              <a:t>②エディタに文を書き、”1行ずつ実行”で１行ずつ実行する</a:t>
            </a:r>
          </a:p>
          <a:p>
            <a:pPr algn="l">
              <a:defRPr sz="3500">
                <a:solidFill>
                  <a:srgbClr val="000002"/>
                </a:solidFill>
                <a:latin typeface="ヒラギノ丸ゴ ProN W4"/>
                <a:ea typeface="ヒラギノ丸ゴ ProN W4"/>
                <a:cs typeface="ヒラギノ丸ゴ ProN W4"/>
                <a:sym typeface="ヒラギノ丸ゴ ProN W4"/>
              </a:defRPr>
            </a:pPr>
            <a:r>
              <a:t>③コンソールに直接書き込み、enterで実行する</a:t>
            </a:r>
          </a:p>
          <a:p>
            <a:pPr algn="l">
              <a:defRPr sz="3500">
                <a:solidFill>
                  <a:srgbClr val="000002"/>
                </a:solidFill>
                <a:latin typeface="ヒラギノ丸ゴ ProN W4"/>
                <a:ea typeface="ヒラギノ丸ゴ ProN W4"/>
                <a:cs typeface="ヒラギノ丸ゴ ProN W4"/>
                <a:sym typeface="ヒラギノ丸ゴ ProN W4"/>
              </a:defRPr>
            </a:pPr>
            <a:r>
              <a:t>　　→結果は全てコンソールに表示される</a:t>
            </a:r>
          </a:p>
        </p:txBody>
      </p:sp>
      <p:sp>
        <p:nvSpPr>
          <p:cNvPr id="293" name="四角形"/>
          <p:cNvSpPr/>
          <p:nvPr/>
        </p:nvSpPr>
        <p:spPr>
          <a:xfrm>
            <a:off x="-9021" y="-24203"/>
            <a:ext cx="24402042" cy="1326036"/>
          </a:xfrm>
          <a:prstGeom prst="rect">
            <a:avLst/>
          </a:prstGeom>
          <a:gradFill>
            <a:gsLst>
              <a:gs pos="0">
                <a:srgbClr val="373130"/>
              </a:gs>
              <a:gs pos="100000">
                <a:srgbClr val="CDD3D5"/>
              </a:gs>
            </a:gsLst>
            <a:lin ang="5400000"/>
          </a:gradFill>
          <a:ln w="12700">
            <a:miter lim="400000"/>
          </a:ln>
        </p:spPr>
        <p:txBody>
          <a:bodyPr lIns="50800" tIns="50800" rIns="50800" bIns="50800" anchor="ctr"/>
          <a:lstStyle/>
          <a:p>
            <a:pPr defTabSz="825500">
              <a:defRPr sz="3200">
                <a:solidFill>
                  <a:srgbClr val="FFFFFF"/>
                </a:solidFill>
              </a:defRPr>
            </a:pPr>
            <a:endParaRPr/>
          </a:p>
        </p:txBody>
      </p:sp>
      <p:sp>
        <p:nvSpPr>
          <p:cNvPr id="294" name="Spyderの実行方法"/>
          <p:cNvSpPr txBox="1"/>
          <p:nvPr/>
        </p:nvSpPr>
        <p:spPr>
          <a:xfrm>
            <a:off x="9244931" y="219715"/>
            <a:ext cx="6358460" cy="838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800">
                <a:solidFill>
                  <a:srgbClr val="FFFFFE"/>
                </a:solidFill>
                <a:latin typeface="ヒラギノ丸ゴ ProN W4"/>
                <a:ea typeface="ヒラギノ丸ゴ ProN W4"/>
                <a:cs typeface="ヒラギノ丸ゴ ProN W4"/>
                <a:sym typeface="ヒラギノ丸ゴ ProN W4"/>
              </a:defRPr>
            </a:lvl1pPr>
          </a:lstStyle>
          <a:p>
            <a:r>
              <a:t>Spyderの実行方法</a:t>
            </a:r>
          </a:p>
        </p:txBody>
      </p:sp>
      <p:sp>
        <p:nvSpPr>
          <p:cNvPr id="295" name="③は対話的(チャットのように)すぐ結果が表示されるのですが、長い文を書くときや文を修正、保存するにはエディタの使用が適してますので今回は①②で行います。"/>
          <p:cNvSpPr txBox="1"/>
          <p:nvPr/>
        </p:nvSpPr>
        <p:spPr>
          <a:xfrm>
            <a:off x="3739239" y="12414168"/>
            <a:ext cx="16905522" cy="12255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3500">
                <a:solidFill>
                  <a:srgbClr val="000002"/>
                </a:solidFill>
                <a:latin typeface="ヒラギノ丸ゴ ProN W4"/>
                <a:ea typeface="ヒラギノ丸ゴ ProN W4"/>
                <a:cs typeface="ヒラギノ丸ゴ ProN W4"/>
                <a:sym typeface="ヒラギノ丸ゴ ProN W4"/>
              </a:defRPr>
            </a:lvl1pPr>
          </a:lstStyle>
          <a:p>
            <a:r>
              <a:t>③は対話的(チャットのように)すぐ結果が表示されるのですが、長い文を書くときや文を修正、保存するにはエディタの使用が適してますので今回は①②で行います。</a:t>
            </a:r>
          </a:p>
        </p:txBody>
      </p:sp>
      <p:pic>
        <p:nvPicPr>
          <p:cNvPr id="3" name="図 2">
            <a:extLst>
              <a:ext uri="{FF2B5EF4-FFF2-40B4-BE49-F238E27FC236}">
                <a16:creationId xmlns:a16="http://schemas.microsoft.com/office/drawing/2014/main" id="{1F6966FE-F230-4DD8-9E51-FD8263894890}"/>
              </a:ext>
            </a:extLst>
          </p:cNvPr>
          <p:cNvPicPr>
            <a:picLocks noChangeAspect="1"/>
          </p:cNvPicPr>
          <p:nvPr/>
        </p:nvPicPr>
        <p:blipFill>
          <a:blip r:embed="rId2"/>
          <a:stretch>
            <a:fillRect/>
          </a:stretch>
        </p:blipFill>
        <p:spPr>
          <a:xfrm>
            <a:off x="5506015" y="4548670"/>
            <a:ext cx="12435548" cy="7056125"/>
          </a:xfrm>
          <a:prstGeom prst="rect">
            <a:avLst/>
          </a:prstGeom>
        </p:spPr>
      </p:pic>
    </p:spTree>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00" name="点をプロットしてみる(散布図)"/>
          <p:cNvSpPr txBox="1"/>
          <p:nvPr/>
        </p:nvSpPr>
        <p:spPr>
          <a:xfrm>
            <a:off x="7434985" y="251638"/>
            <a:ext cx="9514031"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点をプロットしてみる(散布図)</a:t>
            </a:r>
          </a:p>
        </p:txBody>
      </p:sp>
      <p:sp>
        <p:nvSpPr>
          <p:cNvPr id="801" name="仮に、x= ではなく、…"/>
          <p:cNvSpPr txBox="1"/>
          <p:nvPr/>
        </p:nvSpPr>
        <p:spPr>
          <a:xfrm>
            <a:off x="2355494" y="10176983"/>
            <a:ext cx="9011946" cy="2235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200">
                <a:latin typeface="+mn-lt"/>
                <a:ea typeface="+mn-ea"/>
                <a:cs typeface="+mn-cs"/>
                <a:sym typeface="ヒラギノ角ゴ ProN W3"/>
              </a:defRPr>
            </a:pPr>
            <a:r>
              <a:rPr dirty="0" err="1"/>
              <a:t>仮に、x</a:t>
            </a:r>
            <a:r>
              <a:rPr dirty="0"/>
              <a:t>= </a:t>
            </a:r>
            <a:r>
              <a:rPr dirty="0" err="1"/>
              <a:t>ではなく</a:t>
            </a:r>
            <a:r>
              <a:rPr dirty="0"/>
              <a:t>、</a:t>
            </a:r>
          </a:p>
          <a:p>
            <a:pPr algn="l">
              <a:defRPr sz="4200">
                <a:latin typeface="+mn-lt"/>
                <a:ea typeface="+mn-ea"/>
                <a:cs typeface="+mn-cs"/>
                <a:sym typeface="ヒラギノ角ゴ ProN W3"/>
              </a:defRPr>
            </a:pPr>
            <a:r>
              <a:rPr dirty="0"/>
              <a:t>x2 = [35,21,45,58,77]</a:t>
            </a:r>
            <a:r>
              <a:rPr dirty="0" err="1"/>
              <a:t>としていたら</a:t>
            </a:r>
            <a:endParaRPr dirty="0"/>
          </a:p>
          <a:p>
            <a:pPr algn="l">
              <a:defRPr sz="4200">
                <a:latin typeface="+mn-lt"/>
                <a:ea typeface="+mn-ea"/>
                <a:cs typeface="+mn-cs"/>
                <a:sym typeface="ヒラギノ角ゴ ProN W3"/>
              </a:defRPr>
            </a:pPr>
            <a:r>
              <a:rPr dirty="0" err="1"/>
              <a:t>plt.scatter</a:t>
            </a:r>
            <a:r>
              <a:rPr dirty="0"/>
              <a:t>(x2, y)</a:t>
            </a:r>
            <a:r>
              <a:rPr dirty="0" err="1"/>
              <a:t>とすれば良い</a:t>
            </a:r>
            <a:endParaRPr dirty="0"/>
          </a:p>
        </p:txBody>
      </p:sp>
      <p:sp>
        <p:nvSpPr>
          <p:cNvPr id="802" name="作図の結果"/>
          <p:cNvSpPr txBox="1"/>
          <p:nvPr/>
        </p:nvSpPr>
        <p:spPr>
          <a:xfrm>
            <a:off x="17072654" y="2434732"/>
            <a:ext cx="2654301"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atin typeface="+mn-lt"/>
                <a:ea typeface="+mn-ea"/>
                <a:cs typeface="+mn-cs"/>
                <a:sym typeface="ヒラギノ角ゴ ProN W3"/>
              </a:defRPr>
            </a:lvl1pPr>
          </a:lstStyle>
          <a:p>
            <a:r>
              <a:t>作図の結果</a:t>
            </a:r>
          </a:p>
        </p:txBody>
      </p:sp>
      <p:sp>
        <p:nvSpPr>
          <p:cNvPr id="803" name="# 図を作るという指示(図の枠を作成)…"/>
          <p:cNvSpPr txBox="1"/>
          <p:nvPr/>
        </p:nvSpPr>
        <p:spPr>
          <a:xfrm>
            <a:off x="1778586" y="2662391"/>
            <a:ext cx="9172347" cy="6731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600">
                <a:solidFill>
                  <a:schemeClr val="accent5">
                    <a:hueOff val="-82419"/>
                    <a:satOff val="-9513"/>
                    <a:lumOff val="-16343"/>
                  </a:schemeClr>
                </a:solidFill>
              </a:defRPr>
            </a:pPr>
            <a:endParaRPr dirty="0"/>
          </a:p>
          <a:p>
            <a:pPr algn="l">
              <a:defRPr sz="3600"/>
            </a:pPr>
            <a:endParaRPr dirty="0"/>
          </a:p>
          <a:p>
            <a:pPr algn="l">
              <a:defRPr sz="3600"/>
            </a:pPr>
            <a:r>
              <a:rPr dirty="0"/>
              <a:t># </a:t>
            </a:r>
            <a:r>
              <a:rPr dirty="0" err="1"/>
              <a:t>図を作るという指示</a:t>
            </a:r>
            <a:r>
              <a:rPr dirty="0"/>
              <a:t>(</a:t>
            </a:r>
            <a:r>
              <a:rPr dirty="0" err="1"/>
              <a:t>図の枠を作成</a:t>
            </a:r>
            <a:r>
              <a:rPr dirty="0"/>
              <a:t>)</a:t>
            </a:r>
          </a:p>
          <a:p>
            <a:pPr algn="l">
              <a:defRPr sz="3600">
                <a:solidFill>
                  <a:schemeClr val="accent5">
                    <a:hueOff val="-82419"/>
                    <a:satOff val="-9513"/>
                    <a:lumOff val="-16343"/>
                  </a:schemeClr>
                </a:solidFill>
              </a:defRPr>
            </a:pPr>
            <a:r>
              <a:rPr dirty="0" err="1"/>
              <a:t>plt.figure</a:t>
            </a:r>
            <a:r>
              <a:rPr dirty="0"/>
              <a:t>()</a:t>
            </a:r>
          </a:p>
          <a:p>
            <a:pPr algn="l">
              <a:defRPr sz="3600"/>
            </a:pPr>
            <a:endParaRPr dirty="0"/>
          </a:p>
          <a:p>
            <a:pPr algn="l">
              <a:defRPr sz="3600"/>
            </a:pPr>
            <a:r>
              <a:rPr dirty="0"/>
              <a:t># </a:t>
            </a:r>
            <a:r>
              <a:rPr dirty="0" err="1"/>
              <a:t>x軸にx,y軸にyをプロットするという指示</a:t>
            </a:r>
            <a:endParaRPr dirty="0"/>
          </a:p>
          <a:p>
            <a:pPr algn="l">
              <a:defRPr sz="3600">
                <a:solidFill>
                  <a:schemeClr val="accent5">
                    <a:hueOff val="-82419"/>
                    <a:satOff val="-9513"/>
                    <a:lumOff val="-16343"/>
                  </a:schemeClr>
                </a:solidFill>
              </a:defRPr>
            </a:pPr>
            <a:r>
              <a:rPr dirty="0" err="1"/>
              <a:t>plt.scatter</a:t>
            </a:r>
            <a:r>
              <a:rPr dirty="0"/>
              <a:t>(</a:t>
            </a:r>
            <a:r>
              <a:rPr dirty="0" err="1"/>
              <a:t>x,y</a:t>
            </a:r>
            <a:r>
              <a:rPr dirty="0"/>
              <a:t>)</a:t>
            </a:r>
          </a:p>
          <a:p>
            <a:pPr algn="l">
              <a:defRPr sz="3600"/>
            </a:pPr>
            <a:endParaRPr dirty="0"/>
          </a:p>
          <a:p>
            <a:pPr algn="l">
              <a:defRPr sz="3600"/>
            </a:pPr>
            <a:r>
              <a:rPr dirty="0"/>
              <a:t># </a:t>
            </a:r>
            <a:r>
              <a:rPr dirty="0" err="1"/>
              <a:t>上記内容を表示するという指示</a:t>
            </a:r>
            <a:endParaRPr dirty="0"/>
          </a:p>
          <a:p>
            <a:pPr algn="l">
              <a:defRPr sz="3600">
                <a:solidFill>
                  <a:schemeClr val="accent5">
                    <a:hueOff val="-82419"/>
                    <a:satOff val="-9513"/>
                    <a:lumOff val="-16343"/>
                  </a:schemeClr>
                </a:solidFill>
              </a:defRPr>
            </a:pPr>
            <a:r>
              <a:rPr dirty="0" err="1"/>
              <a:t>plt.show</a:t>
            </a:r>
            <a:r>
              <a:rPr dirty="0"/>
              <a:t>()</a:t>
            </a:r>
          </a:p>
        </p:txBody>
      </p:sp>
      <p:pic>
        <p:nvPicPr>
          <p:cNvPr id="804" name="スクリーンショット 2021-03-25 7.12.02.png" descr="スクリーンショット 2021-03-25 7.12.02.png"/>
          <p:cNvPicPr>
            <a:picLocks noChangeAspect="1"/>
          </p:cNvPicPr>
          <p:nvPr/>
        </p:nvPicPr>
        <p:blipFill>
          <a:blip r:embed="rId2"/>
          <a:stretch>
            <a:fillRect/>
          </a:stretch>
        </p:blipFill>
        <p:spPr>
          <a:xfrm>
            <a:off x="12881536" y="3868599"/>
            <a:ext cx="11036535" cy="7377052"/>
          </a:xfrm>
          <a:prstGeom prst="rect">
            <a:avLst/>
          </a:prstGeom>
          <a:ln w="12700">
            <a:miter lim="400000"/>
          </a:ln>
        </p:spPr>
      </p:pic>
      <p:sp>
        <p:nvSpPr>
          <p:cNvPr id="805" name="matplotlib(.pyplot)の機能"/>
          <p:cNvSpPr txBox="1"/>
          <p:nvPr/>
        </p:nvSpPr>
        <p:spPr>
          <a:xfrm>
            <a:off x="2121824" y="2095866"/>
            <a:ext cx="6493231" cy="63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latin typeface="+mn-lt"/>
                <a:ea typeface="+mn-ea"/>
                <a:cs typeface="+mn-cs"/>
                <a:sym typeface="ヒラギノ角ゴ ProN W3"/>
              </a:defRPr>
            </a:lvl1pPr>
          </a:lstStyle>
          <a:p>
            <a:r>
              <a:t>matplotlib(.pyplot)の機能</a:t>
            </a:r>
          </a:p>
        </p:txBody>
      </p:sp>
    </p:spTree>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13083954-0B12-4113-A653-96C82394ED65}"/>
              </a:ext>
            </a:extLst>
          </p:cNvPr>
          <p:cNvPicPr>
            <a:picLocks noChangeAspect="1"/>
          </p:cNvPicPr>
          <p:nvPr/>
        </p:nvPicPr>
        <p:blipFill>
          <a:blip r:embed="rId2"/>
          <a:stretch>
            <a:fillRect/>
          </a:stretch>
        </p:blipFill>
        <p:spPr>
          <a:xfrm>
            <a:off x="2650964" y="3554511"/>
            <a:ext cx="6726952" cy="9275983"/>
          </a:xfrm>
          <a:prstGeom prst="rect">
            <a:avLst/>
          </a:prstGeom>
          <a:ln>
            <a:solidFill>
              <a:schemeClr val="tx1"/>
            </a:solidFill>
          </a:ln>
        </p:spPr>
      </p:pic>
      <p:sp>
        <p:nvSpPr>
          <p:cNvPr id="807"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08" name="点をプロットしてみる(散布図)"/>
          <p:cNvSpPr txBox="1"/>
          <p:nvPr/>
        </p:nvSpPr>
        <p:spPr>
          <a:xfrm>
            <a:off x="7434985" y="251638"/>
            <a:ext cx="9514031"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点をプロットしてみる(散布図)</a:t>
            </a:r>
          </a:p>
        </p:txBody>
      </p:sp>
      <p:sp>
        <p:nvSpPr>
          <p:cNvPr id="809" name="# 6) をコピーしてそのまま次に貼り付けてみよう"/>
          <p:cNvSpPr txBox="1"/>
          <p:nvPr/>
        </p:nvSpPr>
        <p:spPr>
          <a:xfrm>
            <a:off x="6527908" y="1635978"/>
            <a:ext cx="11359389"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atin typeface="+mn-lt"/>
                <a:ea typeface="+mn-ea"/>
                <a:cs typeface="+mn-cs"/>
                <a:sym typeface="ヒラギノ角ゴ ProN W3"/>
              </a:defRPr>
            </a:lvl1pPr>
          </a:lstStyle>
          <a:p>
            <a:r>
              <a:t># 6) をコピーしてそのまま次に貼り付けてみよう</a:t>
            </a:r>
          </a:p>
        </p:txBody>
      </p:sp>
      <p:sp>
        <p:nvSpPr>
          <p:cNvPr id="810" name="矢印"/>
          <p:cNvSpPr/>
          <p:nvPr/>
        </p:nvSpPr>
        <p:spPr>
          <a:xfrm>
            <a:off x="11557000" y="7325618"/>
            <a:ext cx="1270000" cy="1270001"/>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11" name="(上のコマンドは消してもそのままでもいいです)"/>
          <p:cNvSpPr txBox="1"/>
          <p:nvPr/>
        </p:nvSpPr>
        <p:spPr>
          <a:xfrm>
            <a:off x="6452432" y="2595245"/>
            <a:ext cx="11093197"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atin typeface="+mn-lt"/>
                <a:ea typeface="+mn-ea"/>
                <a:cs typeface="+mn-cs"/>
                <a:sym typeface="ヒラギノ角ゴ ProN W3"/>
              </a:defRPr>
            </a:lvl1pPr>
          </a:lstStyle>
          <a:p>
            <a:r>
              <a:t>(上のコマンドは消してもそのままでもいいです)</a:t>
            </a:r>
          </a:p>
        </p:txBody>
      </p:sp>
      <p:sp>
        <p:nvSpPr>
          <p:cNvPr id="813" name="四角形"/>
          <p:cNvSpPr/>
          <p:nvPr/>
        </p:nvSpPr>
        <p:spPr>
          <a:xfrm>
            <a:off x="2650964" y="5827761"/>
            <a:ext cx="6322915" cy="4485820"/>
          </a:xfrm>
          <a:prstGeom prst="rect">
            <a:avLst/>
          </a:prstGeom>
          <a:solidFill>
            <a:schemeClr val="accent1">
              <a:alpha val="26818"/>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pic>
        <p:nvPicPr>
          <p:cNvPr id="5" name="図 4">
            <a:extLst>
              <a:ext uri="{FF2B5EF4-FFF2-40B4-BE49-F238E27FC236}">
                <a16:creationId xmlns:a16="http://schemas.microsoft.com/office/drawing/2014/main" id="{2C5515E4-E24C-40B6-943D-0044947914B3}"/>
              </a:ext>
            </a:extLst>
          </p:cNvPr>
          <p:cNvPicPr>
            <a:picLocks noChangeAspect="1"/>
          </p:cNvPicPr>
          <p:nvPr/>
        </p:nvPicPr>
        <p:blipFill>
          <a:blip r:embed="rId3"/>
          <a:stretch>
            <a:fillRect/>
          </a:stretch>
        </p:blipFill>
        <p:spPr>
          <a:xfrm>
            <a:off x="14130308" y="3554511"/>
            <a:ext cx="7857822" cy="9547832"/>
          </a:xfrm>
          <a:prstGeom prst="rect">
            <a:avLst/>
          </a:prstGeom>
        </p:spPr>
      </p:pic>
      <p:sp>
        <p:nvSpPr>
          <p:cNvPr id="14" name="四角形">
            <a:extLst>
              <a:ext uri="{FF2B5EF4-FFF2-40B4-BE49-F238E27FC236}">
                <a16:creationId xmlns:a16="http://schemas.microsoft.com/office/drawing/2014/main" id="{1AF12C96-A43D-42DC-B618-754E70344158}"/>
              </a:ext>
            </a:extLst>
          </p:cNvPr>
          <p:cNvSpPr/>
          <p:nvPr/>
        </p:nvSpPr>
        <p:spPr>
          <a:xfrm>
            <a:off x="15158397" y="7325617"/>
            <a:ext cx="6322915" cy="5071945"/>
          </a:xfrm>
          <a:prstGeom prst="rect">
            <a:avLst/>
          </a:prstGeom>
          <a:solidFill>
            <a:schemeClr val="accent1">
              <a:alpha val="26818"/>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17" name="点をプロットしてみる(散布図)"/>
          <p:cNvSpPr txBox="1"/>
          <p:nvPr/>
        </p:nvSpPr>
        <p:spPr>
          <a:xfrm>
            <a:off x="7434985" y="251638"/>
            <a:ext cx="9514031"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点をプロットしてみる(散布図)</a:t>
            </a:r>
          </a:p>
        </p:txBody>
      </p:sp>
      <p:sp>
        <p:nvSpPr>
          <p:cNvPr id="818" name="実行すると少し違った図が出てきます"/>
          <p:cNvSpPr txBox="1"/>
          <p:nvPr/>
        </p:nvSpPr>
        <p:spPr>
          <a:xfrm>
            <a:off x="7832452" y="1837725"/>
            <a:ext cx="8750301"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atin typeface="+mn-lt"/>
                <a:ea typeface="+mn-ea"/>
                <a:cs typeface="+mn-cs"/>
                <a:sym typeface="ヒラギノ角ゴ ProN W3"/>
              </a:defRPr>
            </a:lvl1pPr>
          </a:lstStyle>
          <a:p>
            <a:r>
              <a:t>実行すると少し違った図が出てきます</a:t>
            </a:r>
          </a:p>
        </p:txBody>
      </p:sp>
      <p:pic>
        <p:nvPicPr>
          <p:cNvPr id="4" name="図 3">
            <a:extLst>
              <a:ext uri="{FF2B5EF4-FFF2-40B4-BE49-F238E27FC236}">
                <a16:creationId xmlns:a16="http://schemas.microsoft.com/office/drawing/2014/main" id="{2B51CAED-F560-4CA9-B041-FA4C80402D75}"/>
              </a:ext>
            </a:extLst>
          </p:cNvPr>
          <p:cNvPicPr>
            <a:picLocks noChangeAspect="1"/>
          </p:cNvPicPr>
          <p:nvPr/>
        </p:nvPicPr>
        <p:blipFill>
          <a:blip r:embed="rId2"/>
          <a:stretch>
            <a:fillRect/>
          </a:stretch>
        </p:blipFill>
        <p:spPr>
          <a:xfrm>
            <a:off x="2759095" y="2604562"/>
            <a:ext cx="18865809" cy="10350373"/>
          </a:xfrm>
          <a:prstGeom prst="rect">
            <a:avLst/>
          </a:prstGeom>
        </p:spPr>
      </p:pic>
    </p:spTree>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22" name="点をプロットしてみる(散布図)"/>
          <p:cNvSpPr txBox="1"/>
          <p:nvPr/>
        </p:nvSpPr>
        <p:spPr>
          <a:xfrm>
            <a:off x="7434985" y="251638"/>
            <a:ext cx="9514031"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点をプロットしてみる(散布図)</a:t>
            </a:r>
          </a:p>
        </p:txBody>
      </p:sp>
      <p:sp>
        <p:nvSpPr>
          <p:cNvPr id="823" name="4行追加"/>
          <p:cNvSpPr txBox="1"/>
          <p:nvPr/>
        </p:nvSpPr>
        <p:spPr>
          <a:xfrm>
            <a:off x="11220558" y="1837725"/>
            <a:ext cx="1974089"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atin typeface="+mn-lt"/>
                <a:ea typeface="+mn-ea"/>
                <a:cs typeface="+mn-cs"/>
                <a:sym typeface="ヒラギノ角ゴ ProN W3"/>
              </a:defRPr>
            </a:lvl1pPr>
          </a:lstStyle>
          <a:p>
            <a:r>
              <a:t>4行追加</a:t>
            </a:r>
          </a:p>
        </p:txBody>
      </p:sp>
      <p:sp>
        <p:nvSpPr>
          <p:cNvPr id="824" name="# 3)散布図の作成（X軸とY軸の名前、タイトル、グリッド線の追加）…"/>
          <p:cNvSpPr txBox="1"/>
          <p:nvPr/>
        </p:nvSpPr>
        <p:spPr>
          <a:xfrm>
            <a:off x="1615773" y="3277762"/>
            <a:ext cx="9913621" cy="955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2400"/>
            </a:pPr>
            <a:r>
              <a:rPr dirty="0"/>
              <a:t># 3)</a:t>
            </a:r>
            <a:r>
              <a:rPr dirty="0" err="1"/>
              <a:t>散布図の作成（X軸とY軸の名前、タイトル、グリッド線の追加</a:t>
            </a:r>
            <a:r>
              <a:rPr dirty="0"/>
              <a:t>）</a:t>
            </a:r>
          </a:p>
          <a:p>
            <a:pPr algn="l">
              <a:defRPr sz="2400"/>
            </a:pPr>
            <a:endParaRPr dirty="0"/>
          </a:p>
          <a:p>
            <a:pPr algn="l">
              <a:defRPr sz="2400"/>
            </a:pPr>
            <a:r>
              <a:rPr dirty="0"/>
              <a:t>import </a:t>
            </a:r>
            <a:r>
              <a:rPr dirty="0" err="1"/>
              <a:t>matplotlib.pyplot</a:t>
            </a:r>
            <a:r>
              <a:rPr dirty="0"/>
              <a:t> as </a:t>
            </a:r>
            <a:r>
              <a:rPr dirty="0" err="1"/>
              <a:t>plt</a:t>
            </a:r>
            <a:endParaRPr dirty="0"/>
          </a:p>
          <a:p>
            <a:pPr algn="l">
              <a:defRPr sz="2400"/>
            </a:pPr>
            <a:r>
              <a:rPr dirty="0"/>
              <a:t>x = [35,21,45,58,77]</a:t>
            </a:r>
          </a:p>
          <a:p>
            <a:pPr algn="l">
              <a:defRPr sz="2400"/>
            </a:pPr>
            <a:r>
              <a:rPr dirty="0"/>
              <a:t>y = [3,0,6,8,13]</a:t>
            </a:r>
          </a:p>
          <a:p>
            <a:pPr algn="l">
              <a:defRPr sz="2400"/>
            </a:pPr>
            <a:r>
              <a:rPr dirty="0" err="1"/>
              <a:t>plt.figure</a:t>
            </a:r>
            <a:r>
              <a:rPr dirty="0"/>
              <a:t>()</a:t>
            </a:r>
          </a:p>
          <a:p>
            <a:pPr algn="l">
              <a:defRPr sz="2400"/>
            </a:pPr>
            <a:endParaRPr dirty="0"/>
          </a:p>
          <a:p>
            <a:pPr algn="l">
              <a:defRPr sz="2400"/>
            </a:pPr>
            <a:r>
              <a:rPr dirty="0"/>
              <a:t># </a:t>
            </a:r>
            <a:r>
              <a:rPr dirty="0" err="1"/>
              <a:t>図のタイトル</a:t>
            </a:r>
            <a:endParaRPr dirty="0"/>
          </a:p>
          <a:p>
            <a:pPr algn="l">
              <a:defRPr sz="2400">
                <a:solidFill>
                  <a:schemeClr val="accent5">
                    <a:hueOff val="-82419"/>
                    <a:satOff val="-9513"/>
                    <a:lumOff val="-16343"/>
                  </a:schemeClr>
                </a:solidFill>
              </a:defRPr>
            </a:pPr>
            <a:r>
              <a:rPr dirty="0" err="1"/>
              <a:t>plt.title</a:t>
            </a:r>
            <a:r>
              <a:rPr dirty="0"/>
              <a:t>('age and number of teeth affected by periodontitis')</a:t>
            </a:r>
          </a:p>
          <a:p>
            <a:pPr algn="l">
              <a:defRPr sz="2400"/>
            </a:pPr>
            <a:endParaRPr dirty="0"/>
          </a:p>
          <a:p>
            <a:pPr algn="l">
              <a:defRPr sz="2400"/>
            </a:pPr>
            <a:r>
              <a:rPr dirty="0"/>
              <a:t># </a:t>
            </a:r>
            <a:r>
              <a:rPr dirty="0" err="1"/>
              <a:t>x軸の名前</a:t>
            </a:r>
            <a:r>
              <a:rPr dirty="0"/>
              <a:t>(</a:t>
            </a:r>
            <a:r>
              <a:rPr dirty="0" err="1"/>
              <a:t>ラベル</a:t>
            </a:r>
            <a:r>
              <a:rPr dirty="0"/>
              <a:t>)</a:t>
            </a:r>
          </a:p>
          <a:p>
            <a:pPr algn="l">
              <a:defRPr sz="2400">
                <a:solidFill>
                  <a:schemeClr val="accent5">
                    <a:hueOff val="-82419"/>
                    <a:satOff val="-9513"/>
                    <a:lumOff val="-16343"/>
                  </a:schemeClr>
                </a:solidFill>
              </a:defRPr>
            </a:pPr>
            <a:r>
              <a:rPr dirty="0" err="1"/>
              <a:t>plt.xlabel</a:t>
            </a:r>
            <a:r>
              <a:rPr dirty="0"/>
              <a:t>('age')</a:t>
            </a:r>
          </a:p>
          <a:p>
            <a:pPr algn="l">
              <a:defRPr sz="2400"/>
            </a:pPr>
            <a:endParaRPr dirty="0"/>
          </a:p>
          <a:p>
            <a:pPr algn="l">
              <a:defRPr sz="2400"/>
            </a:pPr>
            <a:r>
              <a:rPr dirty="0"/>
              <a:t># </a:t>
            </a:r>
            <a:r>
              <a:rPr dirty="0" err="1"/>
              <a:t>y軸の名前</a:t>
            </a:r>
            <a:r>
              <a:rPr dirty="0"/>
              <a:t>(</a:t>
            </a:r>
            <a:r>
              <a:rPr dirty="0" err="1"/>
              <a:t>ラベル</a:t>
            </a:r>
            <a:r>
              <a:rPr dirty="0"/>
              <a:t>)</a:t>
            </a:r>
          </a:p>
          <a:p>
            <a:pPr algn="l">
              <a:defRPr sz="2400">
                <a:solidFill>
                  <a:schemeClr val="accent5">
                    <a:hueOff val="-82419"/>
                    <a:satOff val="-9513"/>
                    <a:lumOff val="-16343"/>
                  </a:schemeClr>
                </a:solidFill>
              </a:defRPr>
            </a:pPr>
            <a:r>
              <a:rPr dirty="0" err="1"/>
              <a:t>plt.ylabel</a:t>
            </a:r>
            <a:r>
              <a:rPr dirty="0"/>
              <a:t>('number of teeth affected by periodontitis')</a:t>
            </a:r>
          </a:p>
          <a:p>
            <a:pPr algn="l">
              <a:defRPr sz="2400"/>
            </a:pPr>
            <a:endParaRPr dirty="0"/>
          </a:p>
          <a:p>
            <a:pPr algn="l">
              <a:defRPr sz="2400"/>
            </a:pPr>
            <a:r>
              <a:rPr dirty="0"/>
              <a:t># </a:t>
            </a:r>
            <a:r>
              <a:rPr dirty="0" err="1"/>
              <a:t>グリッド線の追加</a:t>
            </a:r>
            <a:endParaRPr dirty="0"/>
          </a:p>
          <a:p>
            <a:pPr algn="l">
              <a:defRPr sz="2400">
                <a:solidFill>
                  <a:schemeClr val="accent5">
                    <a:hueOff val="-82419"/>
                    <a:satOff val="-9513"/>
                    <a:lumOff val="-16343"/>
                  </a:schemeClr>
                </a:solidFill>
              </a:defRPr>
            </a:pPr>
            <a:r>
              <a:rPr dirty="0" err="1"/>
              <a:t>plt.grid</a:t>
            </a:r>
            <a:r>
              <a:rPr dirty="0"/>
              <a:t>(True)</a:t>
            </a:r>
          </a:p>
          <a:p>
            <a:pPr algn="l">
              <a:defRPr sz="2400"/>
            </a:pPr>
            <a:endParaRPr dirty="0"/>
          </a:p>
          <a:p>
            <a:pPr algn="l">
              <a:defRPr sz="2400"/>
            </a:pPr>
            <a:r>
              <a:rPr dirty="0" err="1"/>
              <a:t>plt.scatter</a:t>
            </a:r>
            <a:r>
              <a:rPr dirty="0"/>
              <a:t>(</a:t>
            </a:r>
            <a:r>
              <a:rPr dirty="0" err="1"/>
              <a:t>x,y</a:t>
            </a:r>
            <a:r>
              <a:rPr dirty="0"/>
              <a:t>)</a:t>
            </a:r>
          </a:p>
          <a:p>
            <a:pPr algn="l">
              <a:defRPr sz="2400"/>
            </a:pPr>
            <a:r>
              <a:rPr dirty="0" err="1"/>
              <a:t>plt.show</a:t>
            </a:r>
            <a:r>
              <a:rPr dirty="0"/>
              <a:t>()</a:t>
            </a:r>
          </a:p>
        </p:txBody>
      </p:sp>
      <p:pic>
        <p:nvPicPr>
          <p:cNvPr id="825" name="スクリーンショット 2021-03-25 7.18.07.png" descr="スクリーンショット 2021-03-25 7.18.07.png"/>
          <p:cNvPicPr>
            <a:picLocks noChangeAspect="1"/>
          </p:cNvPicPr>
          <p:nvPr/>
        </p:nvPicPr>
        <p:blipFill>
          <a:blip r:embed="rId2"/>
          <a:stretch>
            <a:fillRect/>
          </a:stretch>
        </p:blipFill>
        <p:spPr>
          <a:xfrm>
            <a:off x="13107154" y="3218296"/>
            <a:ext cx="10071151" cy="7279408"/>
          </a:xfrm>
          <a:prstGeom prst="rect">
            <a:avLst/>
          </a:prstGeom>
          <a:ln w="12700">
            <a:miter lim="400000"/>
          </a:ln>
        </p:spPr>
      </p:pic>
      <p:sp>
        <p:nvSpPr>
          <p:cNvPr id="826" name="plt.title(“タイトル名”)…"/>
          <p:cNvSpPr txBox="1"/>
          <p:nvPr/>
        </p:nvSpPr>
        <p:spPr>
          <a:xfrm>
            <a:off x="15451092" y="10443021"/>
            <a:ext cx="5383277" cy="2895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latin typeface="+mn-lt"/>
                <a:ea typeface="+mn-ea"/>
                <a:cs typeface="+mn-cs"/>
                <a:sym typeface="ヒラギノ角ゴ ProN W3"/>
              </a:defRPr>
            </a:pPr>
            <a:r>
              <a:t>plt.title(“タイトル名”)</a:t>
            </a:r>
          </a:p>
          <a:p>
            <a:pPr algn="l">
              <a:defRPr sz="4000">
                <a:latin typeface="+mn-lt"/>
                <a:ea typeface="+mn-ea"/>
                <a:cs typeface="+mn-cs"/>
                <a:sym typeface="ヒラギノ角ゴ ProN W3"/>
              </a:defRPr>
            </a:pPr>
            <a:r>
              <a:t>plt.xlabel(“x軸の名前”)</a:t>
            </a:r>
          </a:p>
          <a:p>
            <a:pPr algn="l">
              <a:defRPr sz="4000">
                <a:latin typeface="+mn-lt"/>
                <a:ea typeface="+mn-ea"/>
                <a:cs typeface="+mn-cs"/>
                <a:sym typeface="ヒラギノ角ゴ ProN W3"/>
              </a:defRPr>
            </a:pPr>
            <a:r>
              <a:t>plt.ylabel(“y軸の名前”)</a:t>
            </a:r>
          </a:p>
          <a:p>
            <a:pPr algn="l">
              <a:defRPr sz="4000">
                <a:latin typeface="+mn-lt"/>
                <a:ea typeface="+mn-ea"/>
                <a:cs typeface="+mn-cs"/>
                <a:sym typeface="ヒラギノ角ゴ ProN W3"/>
              </a:defRPr>
            </a:pPr>
            <a:r>
              <a:t>plt.grid(True)</a:t>
            </a:r>
          </a:p>
        </p:txBody>
      </p:sp>
    </p:spTree>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29" name="#7）をコピーして実行する"/>
          <p:cNvSpPr txBox="1"/>
          <p:nvPr/>
        </p:nvSpPr>
        <p:spPr>
          <a:xfrm>
            <a:off x="7434985" y="251638"/>
            <a:ext cx="9514031"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#7）をコピーして実行する</a:t>
            </a:r>
          </a:p>
        </p:txBody>
      </p:sp>
      <p:sp>
        <p:nvSpPr>
          <p:cNvPr id="830" name="日本語が表示されるようにする"/>
          <p:cNvSpPr txBox="1"/>
          <p:nvPr/>
        </p:nvSpPr>
        <p:spPr>
          <a:xfrm>
            <a:off x="8594452" y="1837725"/>
            <a:ext cx="7226301"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atin typeface="+mn-lt"/>
                <a:ea typeface="+mn-ea"/>
                <a:cs typeface="+mn-cs"/>
                <a:sym typeface="ヒラギノ角ゴ ProN W3"/>
              </a:defRPr>
            </a:lvl1pPr>
          </a:lstStyle>
          <a:p>
            <a:r>
              <a:t>日本語が表示されるようにする</a:t>
            </a:r>
          </a:p>
        </p:txBody>
      </p:sp>
      <p:sp>
        <p:nvSpPr>
          <p:cNvPr id="831" name="日本語が正しく表記された"/>
          <p:cNvSpPr txBox="1"/>
          <p:nvPr/>
        </p:nvSpPr>
        <p:spPr>
          <a:xfrm>
            <a:off x="15218050" y="11685896"/>
            <a:ext cx="6210301"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000">
                <a:latin typeface="+mn-lt"/>
                <a:ea typeface="+mn-ea"/>
                <a:cs typeface="+mn-cs"/>
                <a:sym typeface="ヒラギノ角ゴ ProN W3"/>
              </a:defRPr>
            </a:lvl1pPr>
          </a:lstStyle>
          <a:p>
            <a:r>
              <a:t>日本語が正しく表記された</a:t>
            </a:r>
          </a:p>
        </p:txBody>
      </p:sp>
      <p:sp>
        <p:nvSpPr>
          <p:cNvPr id="832" name="# 4)散布図の作成（日本語を反映させるライブラリをインストール）…"/>
          <p:cNvSpPr txBox="1"/>
          <p:nvPr/>
        </p:nvSpPr>
        <p:spPr>
          <a:xfrm>
            <a:off x="309681" y="3507787"/>
            <a:ext cx="12695835" cy="817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2400"/>
            </a:pPr>
            <a:r>
              <a:rPr dirty="0"/>
              <a:t># 4)</a:t>
            </a:r>
            <a:r>
              <a:rPr dirty="0" err="1"/>
              <a:t>散布図の作成（日本語を反映させるライブラリをインストール</a:t>
            </a:r>
            <a:r>
              <a:rPr dirty="0"/>
              <a:t>）</a:t>
            </a:r>
          </a:p>
          <a:p>
            <a:pPr algn="l">
              <a:defRPr sz="2400"/>
            </a:pPr>
            <a:endParaRPr dirty="0"/>
          </a:p>
          <a:p>
            <a:pPr algn="l">
              <a:defRPr sz="2400"/>
            </a:pPr>
            <a:r>
              <a:rPr dirty="0"/>
              <a:t>import </a:t>
            </a:r>
            <a:r>
              <a:rPr dirty="0" err="1"/>
              <a:t>matplotlib.pyplot</a:t>
            </a:r>
            <a:r>
              <a:rPr dirty="0"/>
              <a:t> as </a:t>
            </a:r>
            <a:r>
              <a:rPr dirty="0" err="1"/>
              <a:t>plt</a:t>
            </a:r>
            <a:endParaRPr dirty="0"/>
          </a:p>
          <a:p>
            <a:pPr algn="l">
              <a:defRPr sz="2400"/>
            </a:pPr>
            <a:endParaRPr dirty="0"/>
          </a:p>
          <a:p>
            <a:pPr algn="l">
              <a:defRPr sz="2400"/>
            </a:pPr>
            <a:r>
              <a:rPr dirty="0"/>
              <a:t># </a:t>
            </a:r>
            <a:r>
              <a:rPr dirty="0" err="1"/>
              <a:t>rcParamsという関数をインポートして日本語を反映させる</a:t>
            </a:r>
            <a:endParaRPr dirty="0"/>
          </a:p>
          <a:p>
            <a:pPr algn="l">
              <a:defRPr sz="2400">
                <a:solidFill>
                  <a:schemeClr val="accent5">
                    <a:hueOff val="-82419"/>
                    <a:satOff val="-9513"/>
                    <a:lumOff val="-16343"/>
                  </a:schemeClr>
                </a:solidFill>
              </a:defRPr>
            </a:pPr>
            <a:r>
              <a:rPr dirty="0"/>
              <a:t>from matplotlib import </a:t>
            </a:r>
            <a:r>
              <a:rPr dirty="0" err="1"/>
              <a:t>rcParams</a:t>
            </a:r>
            <a:endParaRPr dirty="0"/>
          </a:p>
          <a:p>
            <a:pPr algn="l">
              <a:defRPr sz="2400">
                <a:solidFill>
                  <a:schemeClr val="accent5">
                    <a:hueOff val="-82419"/>
                    <a:satOff val="-9513"/>
                    <a:lumOff val="-16343"/>
                  </a:schemeClr>
                </a:solidFill>
              </a:defRPr>
            </a:pPr>
            <a:r>
              <a:rPr dirty="0" err="1"/>
              <a:t>rcParams</a:t>
            </a:r>
            <a:r>
              <a:rPr dirty="0"/>
              <a:t>['</a:t>
            </a:r>
            <a:r>
              <a:rPr dirty="0" err="1"/>
              <a:t>font.family</a:t>
            </a:r>
            <a:r>
              <a:rPr dirty="0"/>
              <a:t>'] ='sans-serif'</a:t>
            </a:r>
          </a:p>
          <a:p>
            <a:pPr algn="l">
              <a:defRPr sz="2400">
                <a:solidFill>
                  <a:schemeClr val="accent5">
                    <a:hueOff val="-82419"/>
                    <a:satOff val="-9513"/>
                    <a:lumOff val="-16343"/>
                  </a:schemeClr>
                </a:solidFill>
              </a:defRPr>
            </a:pPr>
            <a:r>
              <a:rPr dirty="0" err="1"/>
              <a:t>rcParams</a:t>
            </a:r>
            <a:r>
              <a:rPr dirty="0"/>
              <a:t>['</a:t>
            </a:r>
            <a:r>
              <a:rPr dirty="0" err="1"/>
              <a:t>font.sans</a:t>
            </a:r>
            <a:r>
              <a:rPr dirty="0"/>
              <a:t>-serif'] = ['</a:t>
            </a:r>
            <a:r>
              <a:rPr dirty="0" err="1"/>
              <a:t>Hiragino</a:t>
            </a:r>
            <a:r>
              <a:rPr dirty="0"/>
              <a:t> Maru Gothic Pro', 'Yu Gothic', '</a:t>
            </a:r>
            <a:r>
              <a:rPr dirty="0" err="1"/>
              <a:t>Meirio</a:t>
            </a:r>
            <a:r>
              <a:rPr dirty="0"/>
              <a:t>']</a:t>
            </a:r>
          </a:p>
          <a:p>
            <a:pPr algn="l">
              <a:defRPr sz="2400"/>
            </a:pPr>
            <a:endParaRPr dirty="0"/>
          </a:p>
          <a:p>
            <a:pPr algn="l">
              <a:defRPr sz="2400"/>
            </a:pPr>
            <a:r>
              <a:rPr dirty="0"/>
              <a:t>x = [35,21,45,58,77]</a:t>
            </a:r>
          </a:p>
          <a:p>
            <a:pPr algn="l">
              <a:defRPr sz="2400"/>
            </a:pPr>
            <a:r>
              <a:rPr dirty="0"/>
              <a:t>y = [3,0,6,8,13]</a:t>
            </a:r>
          </a:p>
          <a:p>
            <a:pPr algn="l">
              <a:defRPr sz="2400"/>
            </a:pPr>
            <a:r>
              <a:rPr dirty="0" err="1"/>
              <a:t>plt.figure</a:t>
            </a:r>
            <a:r>
              <a:rPr dirty="0"/>
              <a:t>()</a:t>
            </a:r>
          </a:p>
          <a:p>
            <a:pPr algn="l">
              <a:defRPr sz="2400"/>
            </a:pPr>
            <a:r>
              <a:rPr dirty="0" err="1"/>
              <a:t>plt.title</a:t>
            </a:r>
            <a:r>
              <a:rPr dirty="0"/>
              <a:t>('</a:t>
            </a:r>
            <a:r>
              <a:rPr dirty="0" err="1"/>
              <a:t>年齢と歯周病の歯の本数</a:t>
            </a:r>
            <a:r>
              <a:rPr dirty="0"/>
              <a:t>')</a:t>
            </a:r>
          </a:p>
          <a:p>
            <a:pPr algn="l">
              <a:defRPr sz="2400"/>
            </a:pPr>
            <a:r>
              <a:rPr dirty="0" err="1"/>
              <a:t>plt.xlabel</a:t>
            </a:r>
            <a:r>
              <a:rPr dirty="0"/>
              <a:t>('</a:t>
            </a:r>
            <a:r>
              <a:rPr dirty="0" err="1"/>
              <a:t>年齢</a:t>
            </a:r>
            <a:r>
              <a:rPr dirty="0"/>
              <a:t>')</a:t>
            </a:r>
          </a:p>
          <a:p>
            <a:pPr algn="l">
              <a:defRPr sz="2400"/>
            </a:pPr>
            <a:r>
              <a:rPr dirty="0" err="1"/>
              <a:t>plt.ylabel</a:t>
            </a:r>
            <a:r>
              <a:rPr dirty="0"/>
              <a:t>('</a:t>
            </a:r>
            <a:r>
              <a:rPr dirty="0" err="1"/>
              <a:t>歯周病の歯の本数</a:t>
            </a:r>
            <a:r>
              <a:rPr dirty="0"/>
              <a:t>')</a:t>
            </a:r>
          </a:p>
          <a:p>
            <a:pPr algn="l">
              <a:defRPr sz="2400"/>
            </a:pPr>
            <a:r>
              <a:rPr dirty="0" err="1"/>
              <a:t>plt.grid</a:t>
            </a:r>
            <a:r>
              <a:rPr dirty="0"/>
              <a:t>(True)</a:t>
            </a:r>
          </a:p>
          <a:p>
            <a:pPr algn="l">
              <a:defRPr sz="2400"/>
            </a:pPr>
            <a:r>
              <a:rPr dirty="0" err="1"/>
              <a:t>plt.scatter</a:t>
            </a:r>
            <a:r>
              <a:rPr dirty="0"/>
              <a:t>(</a:t>
            </a:r>
            <a:r>
              <a:rPr dirty="0" err="1"/>
              <a:t>x,y</a:t>
            </a:r>
            <a:r>
              <a:rPr dirty="0"/>
              <a:t>)</a:t>
            </a:r>
          </a:p>
          <a:p>
            <a:pPr algn="l">
              <a:defRPr sz="2400"/>
            </a:pPr>
            <a:r>
              <a:rPr dirty="0" err="1"/>
              <a:t>plt.show</a:t>
            </a:r>
            <a:r>
              <a:rPr dirty="0"/>
              <a:t>()</a:t>
            </a:r>
          </a:p>
        </p:txBody>
      </p:sp>
      <p:pic>
        <p:nvPicPr>
          <p:cNvPr id="833" name="スクリーンショット 2021-03-25 7.24.26.png" descr="スクリーンショット 2021-03-25 7.24.26.png"/>
          <p:cNvPicPr>
            <a:picLocks noChangeAspect="1"/>
          </p:cNvPicPr>
          <p:nvPr/>
        </p:nvPicPr>
        <p:blipFill>
          <a:blip r:embed="rId2"/>
          <a:stretch>
            <a:fillRect/>
          </a:stretch>
        </p:blipFill>
        <p:spPr>
          <a:xfrm>
            <a:off x="13492923" y="3350658"/>
            <a:ext cx="10570160" cy="7809298"/>
          </a:xfrm>
          <a:prstGeom prst="rect">
            <a:avLst/>
          </a:prstGeom>
          <a:ln w="12700">
            <a:miter lim="400000"/>
          </a:ln>
        </p:spPr>
      </p:pic>
    </p:spTree>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 name="四角形"/>
          <p:cNvSpPr/>
          <p:nvPr/>
        </p:nvSpPr>
        <p:spPr>
          <a:xfrm>
            <a:off x="15601" y="-78562"/>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36" name="#8) を実行する"/>
          <p:cNvSpPr txBox="1"/>
          <p:nvPr/>
        </p:nvSpPr>
        <p:spPr>
          <a:xfrm>
            <a:off x="7434985" y="251638"/>
            <a:ext cx="9514031"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rPr dirty="0"/>
              <a:t>#8) </a:t>
            </a:r>
            <a:r>
              <a:rPr dirty="0" err="1"/>
              <a:t>を実行する</a:t>
            </a:r>
            <a:endParaRPr dirty="0"/>
          </a:p>
        </p:txBody>
      </p:sp>
      <p:sp>
        <p:nvSpPr>
          <p:cNvPr id="837" name="plt.scatter()はxとyの点でしたが、plt.plotとすると点を順に結びます"/>
          <p:cNvSpPr txBox="1"/>
          <p:nvPr/>
        </p:nvSpPr>
        <p:spPr>
          <a:xfrm>
            <a:off x="4222604" y="1837725"/>
            <a:ext cx="15969997"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atin typeface="+mn-lt"/>
                <a:ea typeface="+mn-ea"/>
                <a:cs typeface="+mn-cs"/>
                <a:sym typeface="ヒラギノ角ゴ ProN W3"/>
              </a:defRPr>
            </a:lvl1pPr>
          </a:lstStyle>
          <a:p>
            <a:r>
              <a:t>plt.scatter()はxとyの点でしたが、plt.plotとすると点を順に結びます</a:t>
            </a:r>
          </a:p>
        </p:txBody>
      </p:sp>
      <p:sp>
        <p:nvSpPr>
          <p:cNvPr id="838" name="日本語が正しく表記された"/>
          <p:cNvSpPr txBox="1"/>
          <p:nvPr/>
        </p:nvSpPr>
        <p:spPr>
          <a:xfrm>
            <a:off x="15218050" y="11685896"/>
            <a:ext cx="6210301"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000">
                <a:latin typeface="+mn-lt"/>
                <a:ea typeface="+mn-ea"/>
                <a:cs typeface="+mn-cs"/>
                <a:sym typeface="ヒラギノ角ゴ ProN W3"/>
              </a:defRPr>
            </a:lvl1pPr>
          </a:lstStyle>
          <a:p>
            <a:r>
              <a:t>日本語が正しく表記された</a:t>
            </a:r>
          </a:p>
        </p:txBody>
      </p:sp>
      <p:sp>
        <p:nvSpPr>
          <p:cNvPr id="839" name="# 4)折れ線の作成…"/>
          <p:cNvSpPr txBox="1"/>
          <p:nvPr/>
        </p:nvSpPr>
        <p:spPr>
          <a:xfrm>
            <a:off x="309681" y="3507787"/>
            <a:ext cx="12695835" cy="817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2400"/>
            </a:pPr>
            <a:r>
              <a:rPr dirty="0"/>
              <a:t># 4)</a:t>
            </a:r>
            <a:r>
              <a:rPr dirty="0" err="1"/>
              <a:t>折れ線の作成</a:t>
            </a:r>
            <a:endParaRPr dirty="0"/>
          </a:p>
          <a:p>
            <a:pPr algn="l">
              <a:defRPr sz="2400"/>
            </a:pPr>
            <a:endParaRPr dirty="0"/>
          </a:p>
          <a:p>
            <a:pPr algn="l">
              <a:defRPr sz="2400"/>
            </a:pPr>
            <a:r>
              <a:rPr dirty="0"/>
              <a:t>import </a:t>
            </a:r>
            <a:r>
              <a:rPr dirty="0" err="1"/>
              <a:t>matplotlib.pyplot</a:t>
            </a:r>
            <a:r>
              <a:rPr dirty="0"/>
              <a:t> as </a:t>
            </a:r>
            <a:r>
              <a:rPr dirty="0" err="1"/>
              <a:t>plt</a:t>
            </a:r>
            <a:endParaRPr dirty="0"/>
          </a:p>
          <a:p>
            <a:pPr algn="l">
              <a:defRPr sz="2400"/>
            </a:pPr>
            <a:endParaRPr dirty="0"/>
          </a:p>
          <a:p>
            <a:pPr algn="l">
              <a:defRPr sz="2400"/>
            </a:pPr>
            <a:r>
              <a:rPr dirty="0"/>
              <a:t># </a:t>
            </a:r>
            <a:r>
              <a:rPr dirty="0" err="1"/>
              <a:t>rcParamsという関数をインポートして日本語を反映させる</a:t>
            </a:r>
            <a:endParaRPr dirty="0"/>
          </a:p>
          <a:p>
            <a:pPr algn="l">
              <a:defRPr sz="2400"/>
            </a:pPr>
            <a:r>
              <a:rPr dirty="0"/>
              <a:t>from matplotlib import </a:t>
            </a:r>
            <a:r>
              <a:rPr dirty="0" err="1"/>
              <a:t>rcParams</a:t>
            </a:r>
            <a:endParaRPr dirty="0"/>
          </a:p>
          <a:p>
            <a:pPr algn="l">
              <a:defRPr sz="2400"/>
            </a:pPr>
            <a:r>
              <a:rPr dirty="0" err="1"/>
              <a:t>rcParams</a:t>
            </a:r>
            <a:r>
              <a:rPr dirty="0"/>
              <a:t>['</a:t>
            </a:r>
            <a:r>
              <a:rPr dirty="0" err="1"/>
              <a:t>font.family</a:t>
            </a:r>
            <a:r>
              <a:rPr dirty="0"/>
              <a:t>'] ='sans-serif'</a:t>
            </a:r>
          </a:p>
          <a:p>
            <a:pPr algn="l">
              <a:defRPr sz="2400"/>
            </a:pPr>
            <a:r>
              <a:rPr dirty="0" err="1"/>
              <a:t>rcParams</a:t>
            </a:r>
            <a:r>
              <a:rPr dirty="0"/>
              <a:t>['</a:t>
            </a:r>
            <a:r>
              <a:rPr dirty="0" err="1"/>
              <a:t>font.sans</a:t>
            </a:r>
            <a:r>
              <a:rPr dirty="0"/>
              <a:t>-serif'] = ['</a:t>
            </a:r>
            <a:r>
              <a:rPr dirty="0" err="1"/>
              <a:t>Hiragino</a:t>
            </a:r>
            <a:r>
              <a:rPr dirty="0"/>
              <a:t> Maru Gothic Pro', 'Yu Gothic', '</a:t>
            </a:r>
            <a:r>
              <a:rPr dirty="0" err="1"/>
              <a:t>Meirio</a:t>
            </a:r>
            <a:r>
              <a:rPr dirty="0"/>
              <a:t>']</a:t>
            </a:r>
          </a:p>
          <a:p>
            <a:pPr algn="l">
              <a:defRPr sz="2400"/>
            </a:pPr>
            <a:endParaRPr dirty="0"/>
          </a:p>
          <a:p>
            <a:pPr algn="l">
              <a:defRPr sz="2400"/>
            </a:pPr>
            <a:r>
              <a:rPr dirty="0"/>
              <a:t>x = [35,21,45,58,77]</a:t>
            </a:r>
          </a:p>
          <a:p>
            <a:pPr algn="l">
              <a:defRPr sz="2400"/>
            </a:pPr>
            <a:r>
              <a:rPr dirty="0"/>
              <a:t>y = [3,0,6,8,13]</a:t>
            </a:r>
          </a:p>
          <a:p>
            <a:pPr algn="l">
              <a:defRPr sz="2400"/>
            </a:pPr>
            <a:r>
              <a:rPr dirty="0" err="1"/>
              <a:t>plt.figure</a:t>
            </a:r>
            <a:r>
              <a:rPr dirty="0"/>
              <a:t>()</a:t>
            </a:r>
          </a:p>
          <a:p>
            <a:pPr algn="l">
              <a:defRPr sz="2400"/>
            </a:pPr>
            <a:r>
              <a:rPr dirty="0" err="1"/>
              <a:t>plt.title</a:t>
            </a:r>
            <a:r>
              <a:rPr dirty="0"/>
              <a:t>('</a:t>
            </a:r>
            <a:r>
              <a:rPr dirty="0" err="1"/>
              <a:t>年齢と歯周病の歯の本数</a:t>
            </a:r>
            <a:r>
              <a:rPr dirty="0"/>
              <a:t>')</a:t>
            </a:r>
          </a:p>
          <a:p>
            <a:pPr algn="l">
              <a:defRPr sz="2400"/>
            </a:pPr>
            <a:r>
              <a:rPr dirty="0" err="1"/>
              <a:t>plt.xlabel</a:t>
            </a:r>
            <a:r>
              <a:rPr dirty="0"/>
              <a:t>('</a:t>
            </a:r>
            <a:r>
              <a:rPr dirty="0" err="1"/>
              <a:t>年齢</a:t>
            </a:r>
            <a:r>
              <a:rPr dirty="0"/>
              <a:t>')</a:t>
            </a:r>
          </a:p>
          <a:p>
            <a:pPr algn="l">
              <a:defRPr sz="2400"/>
            </a:pPr>
            <a:r>
              <a:rPr dirty="0" err="1"/>
              <a:t>plt.ylabel</a:t>
            </a:r>
            <a:r>
              <a:rPr dirty="0"/>
              <a:t>('</a:t>
            </a:r>
            <a:r>
              <a:rPr dirty="0" err="1"/>
              <a:t>歯周病の歯の本数</a:t>
            </a:r>
            <a:r>
              <a:rPr dirty="0"/>
              <a:t>')</a:t>
            </a:r>
          </a:p>
          <a:p>
            <a:pPr algn="l">
              <a:defRPr sz="2400"/>
            </a:pPr>
            <a:r>
              <a:rPr dirty="0" err="1"/>
              <a:t>plt.grid</a:t>
            </a:r>
            <a:r>
              <a:rPr dirty="0"/>
              <a:t>(True)</a:t>
            </a:r>
          </a:p>
          <a:p>
            <a:pPr algn="l">
              <a:defRPr sz="2400"/>
            </a:pPr>
            <a:r>
              <a:rPr dirty="0" err="1"/>
              <a:t>plt.</a:t>
            </a:r>
            <a:r>
              <a:rPr dirty="0" err="1">
                <a:solidFill>
                  <a:schemeClr val="accent5">
                    <a:hueOff val="-82419"/>
                    <a:satOff val="-9513"/>
                    <a:lumOff val="-16343"/>
                  </a:schemeClr>
                </a:solidFill>
              </a:rPr>
              <a:t>plot</a:t>
            </a:r>
            <a:r>
              <a:rPr dirty="0"/>
              <a:t>(</a:t>
            </a:r>
            <a:r>
              <a:rPr dirty="0" err="1"/>
              <a:t>x,y</a:t>
            </a:r>
            <a:r>
              <a:rPr dirty="0"/>
              <a:t>)</a:t>
            </a:r>
          </a:p>
          <a:p>
            <a:pPr algn="l">
              <a:defRPr sz="2400"/>
            </a:pPr>
            <a:r>
              <a:rPr dirty="0" err="1"/>
              <a:t>plt.show</a:t>
            </a:r>
            <a:r>
              <a:rPr dirty="0"/>
              <a:t>()</a:t>
            </a:r>
          </a:p>
        </p:txBody>
      </p:sp>
      <p:pic>
        <p:nvPicPr>
          <p:cNvPr id="840" name="スクリーンショット 2021-03-25 7.24.26.png" descr="スクリーンショット 2021-03-25 7.24.26.png"/>
          <p:cNvPicPr>
            <a:picLocks noChangeAspect="1"/>
          </p:cNvPicPr>
          <p:nvPr/>
        </p:nvPicPr>
        <p:blipFill>
          <a:blip r:embed="rId2"/>
          <a:stretch>
            <a:fillRect/>
          </a:stretch>
        </p:blipFill>
        <p:spPr>
          <a:xfrm>
            <a:off x="13492923" y="3350658"/>
            <a:ext cx="10570160" cy="7809298"/>
          </a:xfrm>
          <a:prstGeom prst="rect">
            <a:avLst/>
          </a:prstGeom>
          <a:ln w="12700">
            <a:miter lim="400000"/>
          </a:ln>
        </p:spPr>
      </p:pic>
    </p:spTree>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44" name="plt.scatter()はxとyの点でしたが、plt.plotとすると点を順に結びます"/>
          <p:cNvSpPr txBox="1"/>
          <p:nvPr/>
        </p:nvSpPr>
        <p:spPr>
          <a:xfrm>
            <a:off x="4222604" y="1837725"/>
            <a:ext cx="15969997"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atin typeface="+mn-lt"/>
                <a:ea typeface="+mn-ea"/>
                <a:cs typeface="+mn-cs"/>
                <a:sym typeface="ヒラギノ角ゴ ProN W3"/>
              </a:defRPr>
            </a:lvl1pPr>
          </a:lstStyle>
          <a:p>
            <a:r>
              <a:t>plt.scatter()はxとyの点でしたが、plt.plotとすると点を順に結びます</a:t>
            </a:r>
          </a:p>
        </p:txBody>
      </p:sp>
      <p:pic>
        <p:nvPicPr>
          <p:cNvPr id="845" name="スクリーンショット 2021-04-15 10.53.09.png" descr="スクリーンショット 2021-04-15 10.53.09.png"/>
          <p:cNvPicPr>
            <a:picLocks noChangeAspect="1"/>
          </p:cNvPicPr>
          <p:nvPr/>
        </p:nvPicPr>
        <p:blipFill>
          <a:blip r:embed="rId2"/>
          <a:srcRect l="59596" t="62151" r="10955" b="6291"/>
          <a:stretch>
            <a:fillRect/>
          </a:stretch>
        </p:blipFill>
        <p:spPr>
          <a:xfrm>
            <a:off x="6973299" y="3222898"/>
            <a:ext cx="10729124" cy="8227025"/>
          </a:xfrm>
          <a:prstGeom prst="rect">
            <a:avLst/>
          </a:prstGeom>
          <a:ln w="12700">
            <a:miter lim="400000"/>
          </a:ln>
        </p:spPr>
      </p:pic>
      <p:sp>
        <p:nvSpPr>
          <p:cNvPr id="6" name="#8) を実行する">
            <a:extLst>
              <a:ext uri="{FF2B5EF4-FFF2-40B4-BE49-F238E27FC236}">
                <a16:creationId xmlns:a16="http://schemas.microsoft.com/office/drawing/2014/main" id="{5AD69F5F-FFDD-46FF-9E90-69E8373827B2}"/>
              </a:ext>
            </a:extLst>
          </p:cNvPr>
          <p:cNvSpPr txBox="1"/>
          <p:nvPr/>
        </p:nvSpPr>
        <p:spPr>
          <a:xfrm>
            <a:off x="7434985" y="251638"/>
            <a:ext cx="9514031"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rPr dirty="0"/>
              <a:t>#8) </a:t>
            </a:r>
            <a:r>
              <a:rPr dirty="0" err="1"/>
              <a:t>を実行する</a:t>
            </a:r>
            <a:endParaRPr dirty="0"/>
          </a:p>
        </p:txBody>
      </p:sp>
    </p:spTree>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43" name="最後にデータを保存しておく"/>
          <p:cNvSpPr txBox="1"/>
          <p:nvPr/>
        </p:nvSpPr>
        <p:spPr>
          <a:xfrm>
            <a:off x="7434985" y="251638"/>
            <a:ext cx="9514031"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最後にデータを保存しておく</a:t>
            </a:r>
          </a:p>
        </p:txBody>
      </p:sp>
      <p:sp>
        <p:nvSpPr>
          <p:cNvPr id="844" name="plt.scatter()はxとyの点でしたが、plt.plotとすると点を順に結びます"/>
          <p:cNvSpPr txBox="1"/>
          <p:nvPr/>
        </p:nvSpPr>
        <p:spPr>
          <a:xfrm>
            <a:off x="3477658" y="1783453"/>
            <a:ext cx="17459908"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atin typeface="+mn-lt"/>
                <a:ea typeface="+mn-ea"/>
                <a:cs typeface="+mn-cs"/>
                <a:sym typeface="ヒラギノ角ゴ ProN W3"/>
              </a:defRPr>
            </a:lvl1pPr>
          </a:lstStyle>
          <a:p>
            <a:r>
              <a:rPr lang="ja-JP" altLang="en-US" dirty="0"/>
              <a:t>保存するとファイル名の“＊”が消えます。（何か変更すると＊が付きます）</a:t>
            </a:r>
            <a:endParaRPr dirty="0"/>
          </a:p>
        </p:txBody>
      </p:sp>
      <p:pic>
        <p:nvPicPr>
          <p:cNvPr id="3" name="図 2">
            <a:extLst>
              <a:ext uri="{FF2B5EF4-FFF2-40B4-BE49-F238E27FC236}">
                <a16:creationId xmlns:a16="http://schemas.microsoft.com/office/drawing/2014/main" id="{6FCB3D48-4A44-4163-8AC8-27E8165429D4}"/>
              </a:ext>
            </a:extLst>
          </p:cNvPr>
          <p:cNvPicPr>
            <a:picLocks noChangeAspect="1"/>
          </p:cNvPicPr>
          <p:nvPr/>
        </p:nvPicPr>
        <p:blipFill>
          <a:blip r:embed="rId2"/>
          <a:stretch>
            <a:fillRect/>
          </a:stretch>
        </p:blipFill>
        <p:spPr>
          <a:xfrm>
            <a:off x="2593760" y="2874268"/>
            <a:ext cx="10535613" cy="9806554"/>
          </a:xfrm>
          <a:prstGeom prst="rect">
            <a:avLst/>
          </a:prstGeom>
          <a:ln>
            <a:solidFill>
              <a:schemeClr val="tx1"/>
            </a:solidFill>
          </a:ln>
        </p:spPr>
      </p:pic>
      <p:sp>
        <p:nvSpPr>
          <p:cNvPr id="8" name="楕円">
            <a:extLst>
              <a:ext uri="{FF2B5EF4-FFF2-40B4-BE49-F238E27FC236}">
                <a16:creationId xmlns:a16="http://schemas.microsoft.com/office/drawing/2014/main" id="{0BDCD2B3-402A-4432-9BA6-D779FECDA853}"/>
              </a:ext>
            </a:extLst>
          </p:cNvPr>
          <p:cNvSpPr/>
          <p:nvPr/>
        </p:nvSpPr>
        <p:spPr>
          <a:xfrm>
            <a:off x="2889801" y="3257973"/>
            <a:ext cx="1682199" cy="952520"/>
          </a:xfrm>
          <a:prstGeom prst="ellipse">
            <a:avLst/>
          </a:prstGeom>
          <a:ln w="1016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pic>
        <p:nvPicPr>
          <p:cNvPr id="9" name="図 8">
            <a:extLst>
              <a:ext uri="{FF2B5EF4-FFF2-40B4-BE49-F238E27FC236}">
                <a16:creationId xmlns:a16="http://schemas.microsoft.com/office/drawing/2014/main" id="{1631F46A-DFF3-41FE-B330-671F19E32DFC}"/>
              </a:ext>
            </a:extLst>
          </p:cNvPr>
          <p:cNvPicPr>
            <a:picLocks noChangeAspect="1"/>
          </p:cNvPicPr>
          <p:nvPr/>
        </p:nvPicPr>
        <p:blipFill rotWithShape="1">
          <a:blip r:embed="rId2"/>
          <a:srcRect l="11880" t="11637" r="64303" b="77737"/>
          <a:stretch/>
        </p:blipFill>
        <p:spPr>
          <a:xfrm>
            <a:off x="15517396" y="4054131"/>
            <a:ext cx="6375622" cy="2647507"/>
          </a:xfrm>
          <a:prstGeom prst="rect">
            <a:avLst/>
          </a:prstGeom>
          <a:ln>
            <a:solidFill>
              <a:schemeClr val="tx1"/>
            </a:solidFill>
          </a:ln>
        </p:spPr>
      </p:pic>
      <p:pic>
        <p:nvPicPr>
          <p:cNvPr id="5" name="図 4">
            <a:extLst>
              <a:ext uri="{FF2B5EF4-FFF2-40B4-BE49-F238E27FC236}">
                <a16:creationId xmlns:a16="http://schemas.microsoft.com/office/drawing/2014/main" id="{8CBFA133-E4ED-4C77-BE81-6AF190C31577}"/>
              </a:ext>
            </a:extLst>
          </p:cNvPr>
          <p:cNvPicPr>
            <a:picLocks noChangeAspect="1"/>
          </p:cNvPicPr>
          <p:nvPr/>
        </p:nvPicPr>
        <p:blipFill>
          <a:blip r:embed="rId3"/>
          <a:stretch>
            <a:fillRect/>
          </a:stretch>
        </p:blipFill>
        <p:spPr>
          <a:xfrm>
            <a:off x="15342248" y="9028070"/>
            <a:ext cx="6725917" cy="2427697"/>
          </a:xfrm>
          <a:prstGeom prst="rect">
            <a:avLst/>
          </a:prstGeom>
          <a:ln>
            <a:solidFill>
              <a:schemeClr val="tx1"/>
            </a:solidFill>
          </a:ln>
        </p:spPr>
      </p:pic>
      <p:sp>
        <p:nvSpPr>
          <p:cNvPr id="6" name="矢印: 下 5">
            <a:extLst>
              <a:ext uri="{FF2B5EF4-FFF2-40B4-BE49-F238E27FC236}">
                <a16:creationId xmlns:a16="http://schemas.microsoft.com/office/drawing/2014/main" id="{E9F5A797-4662-4944-A9A3-E805CC41B0AD}"/>
              </a:ext>
            </a:extLst>
          </p:cNvPr>
          <p:cNvSpPr/>
          <p:nvPr/>
        </p:nvSpPr>
        <p:spPr>
          <a:xfrm>
            <a:off x="18351795" y="7287457"/>
            <a:ext cx="1084521" cy="1154794"/>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Tree>
    <p:extLst>
      <p:ext uri="{BB962C8B-B14F-4D97-AF65-F5344CB8AC3E}">
        <p14:creationId xmlns:p14="http://schemas.microsoft.com/office/powerpoint/2010/main" val="1264262546"/>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65" name="最後にデータを保存しておく"/>
          <p:cNvSpPr txBox="1"/>
          <p:nvPr/>
        </p:nvSpPr>
        <p:spPr>
          <a:xfrm>
            <a:off x="7434985" y="185752"/>
            <a:ext cx="9514031" cy="887422"/>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rPr lang="ja-JP" altLang="en-US" dirty="0"/>
              <a:t>おまけ</a:t>
            </a:r>
            <a:endParaRPr dirty="0"/>
          </a:p>
        </p:txBody>
      </p:sp>
      <p:sp>
        <p:nvSpPr>
          <p:cNvPr id="866" name="再度続きからエディタを修正することが出来ます。"/>
          <p:cNvSpPr txBox="1"/>
          <p:nvPr/>
        </p:nvSpPr>
        <p:spPr>
          <a:xfrm>
            <a:off x="3163887" y="1963702"/>
            <a:ext cx="18056226"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atin typeface="+mn-lt"/>
                <a:ea typeface="+mn-ea"/>
                <a:cs typeface="+mn-cs"/>
                <a:sym typeface="ヒラギノ角ゴ ProN W3"/>
              </a:defRPr>
            </a:lvl1pPr>
          </a:lstStyle>
          <a:p>
            <a:r>
              <a:rPr lang="ja-JP" altLang="en-US" dirty="0"/>
              <a:t>プロットとコンソールも下のアイコンを押すとリセットすることが出来ます。</a:t>
            </a:r>
            <a:endParaRPr dirty="0"/>
          </a:p>
        </p:txBody>
      </p:sp>
      <p:pic>
        <p:nvPicPr>
          <p:cNvPr id="3" name="図 2">
            <a:extLst>
              <a:ext uri="{FF2B5EF4-FFF2-40B4-BE49-F238E27FC236}">
                <a16:creationId xmlns:a16="http://schemas.microsoft.com/office/drawing/2014/main" id="{252438BE-8904-4C8B-966C-627523D24A9D}"/>
              </a:ext>
            </a:extLst>
          </p:cNvPr>
          <p:cNvPicPr>
            <a:picLocks noChangeAspect="1"/>
          </p:cNvPicPr>
          <p:nvPr/>
        </p:nvPicPr>
        <p:blipFill>
          <a:blip r:embed="rId2"/>
          <a:stretch>
            <a:fillRect/>
          </a:stretch>
        </p:blipFill>
        <p:spPr>
          <a:xfrm>
            <a:off x="4657062" y="3234767"/>
            <a:ext cx="14363836" cy="9325774"/>
          </a:xfrm>
          <a:prstGeom prst="rect">
            <a:avLst/>
          </a:prstGeom>
          <a:ln>
            <a:solidFill>
              <a:schemeClr val="tx1"/>
            </a:solidFill>
          </a:ln>
        </p:spPr>
      </p:pic>
      <p:sp>
        <p:nvSpPr>
          <p:cNvPr id="6" name="楕円">
            <a:extLst>
              <a:ext uri="{FF2B5EF4-FFF2-40B4-BE49-F238E27FC236}">
                <a16:creationId xmlns:a16="http://schemas.microsoft.com/office/drawing/2014/main" id="{6121F17C-0503-4B3F-9261-1E929E2DDDB0}"/>
              </a:ext>
            </a:extLst>
          </p:cNvPr>
          <p:cNvSpPr/>
          <p:nvPr/>
        </p:nvSpPr>
        <p:spPr>
          <a:xfrm>
            <a:off x="12716881" y="3998333"/>
            <a:ext cx="921039" cy="690685"/>
          </a:xfrm>
          <a:prstGeom prst="ellipse">
            <a:avLst/>
          </a:prstGeom>
          <a:ln w="635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 name="楕円">
            <a:extLst>
              <a:ext uri="{FF2B5EF4-FFF2-40B4-BE49-F238E27FC236}">
                <a16:creationId xmlns:a16="http://schemas.microsoft.com/office/drawing/2014/main" id="{51C39FD4-DF81-489B-857E-B4EEA0971E52}"/>
              </a:ext>
            </a:extLst>
          </p:cNvPr>
          <p:cNvSpPr/>
          <p:nvPr/>
        </p:nvSpPr>
        <p:spPr>
          <a:xfrm>
            <a:off x="12716881" y="7588752"/>
            <a:ext cx="921039" cy="690685"/>
          </a:xfrm>
          <a:prstGeom prst="ellipse">
            <a:avLst/>
          </a:prstGeom>
          <a:ln w="635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extLst>
      <p:ext uri="{BB962C8B-B14F-4D97-AF65-F5344CB8AC3E}">
        <p14:creationId xmlns:p14="http://schemas.microsoft.com/office/powerpoint/2010/main" val="1283361872"/>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5D6AB822-D99A-4FB9-8E94-09540CCB0F52}"/>
              </a:ext>
            </a:extLst>
          </p:cNvPr>
          <p:cNvPicPr>
            <a:picLocks noChangeAspect="1"/>
          </p:cNvPicPr>
          <p:nvPr/>
        </p:nvPicPr>
        <p:blipFill>
          <a:blip r:embed="rId2"/>
          <a:stretch>
            <a:fillRect/>
          </a:stretch>
        </p:blipFill>
        <p:spPr>
          <a:xfrm>
            <a:off x="4657063" y="3234766"/>
            <a:ext cx="14363836" cy="9345433"/>
          </a:xfrm>
          <a:prstGeom prst="rect">
            <a:avLst/>
          </a:prstGeom>
        </p:spPr>
      </p:pic>
      <p:sp>
        <p:nvSpPr>
          <p:cNvPr id="864"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65" name="最後にデータを保存しておく"/>
          <p:cNvSpPr txBox="1"/>
          <p:nvPr/>
        </p:nvSpPr>
        <p:spPr>
          <a:xfrm>
            <a:off x="7434985" y="185752"/>
            <a:ext cx="9514031" cy="887422"/>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rPr lang="ja-JP" altLang="en-US" dirty="0"/>
              <a:t>おまけ</a:t>
            </a:r>
            <a:endParaRPr dirty="0"/>
          </a:p>
        </p:txBody>
      </p:sp>
      <p:sp>
        <p:nvSpPr>
          <p:cNvPr id="866" name="再度続きからエディタを修正することが出来ます。"/>
          <p:cNvSpPr txBox="1"/>
          <p:nvPr/>
        </p:nvSpPr>
        <p:spPr>
          <a:xfrm>
            <a:off x="3163887" y="1963702"/>
            <a:ext cx="18056226"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atin typeface="+mn-lt"/>
                <a:ea typeface="+mn-ea"/>
                <a:cs typeface="+mn-cs"/>
                <a:sym typeface="ヒラギノ角ゴ ProN W3"/>
              </a:defRPr>
            </a:lvl1pPr>
          </a:lstStyle>
          <a:p>
            <a:r>
              <a:rPr lang="ja-JP" altLang="en-US" dirty="0"/>
              <a:t>プロットとコンソールも下のアイコンを押すとリセットすることが出来ます。</a:t>
            </a:r>
            <a:endParaRPr dirty="0"/>
          </a:p>
        </p:txBody>
      </p:sp>
    </p:spTree>
    <p:extLst>
      <p:ext uri="{BB962C8B-B14F-4D97-AF65-F5344CB8AC3E}">
        <p14:creationId xmlns:p14="http://schemas.microsoft.com/office/powerpoint/2010/main" val="170530583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3" name="四角形"/>
          <p:cNvSpPr/>
          <p:nvPr/>
        </p:nvSpPr>
        <p:spPr>
          <a:xfrm>
            <a:off x="-1" y="-78562"/>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74" name="（補足）"/>
          <p:cNvSpPr txBox="1"/>
          <p:nvPr/>
        </p:nvSpPr>
        <p:spPr>
          <a:xfrm>
            <a:off x="7434985" y="251638"/>
            <a:ext cx="9514031"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（補足）</a:t>
            </a:r>
          </a:p>
        </p:txBody>
      </p:sp>
      <p:sp>
        <p:nvSpPr>
          <p:cNvPr id="175" name="spyderのバージョンによっては背景が黒いかもしれません。…"/>
          <p:cNvSpPr txBox="1"/>
          <p:nvPr/>
        </p:nvSpPr>
        <p:spPr>
          <a:xfrm>
            <a:off x="3623989" y="1956385"/>
            <a:ext cx="17167226" cy="1416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100">
                <a:latin typeface="+mn-lt"/>
                <a:ea typeface="+mn-ea"/>
                <a:cs typeface="+mn-cs"/>
                <a:sym typeface="ヒラギノ角ゴ ProN W3"/>
              </a:defRPr>
            </a:pPr>
            <a:r>
              <a:t>spyderのバージョンによっては背景が黒いかもしれません。</a:t>
            </a:r>
          </a:p>
          <a:p>
            <a:pPr>
              <a:defRPr sz="4100">
                <a:latin typeface="+mn-lt"/>
                <a:ea typeface="+mn-ea"/>
                <a:cs typeface="+mn-cs"/>
                <a:sym typeface="ヒラギノ角ゴ ProN W3"/>
              </a:defRPr>
            </a:pPr>
            <a:r>
              <a:t>そのままでもいいですが、この実習スライドでは背景を白にしています。</a:t>
            </a:r>
          </a:p>
        </p:txBody>
      </p:sp>
      <p:pic>
        <p:nvPicPr>
          <p:cNvPr id="176" name="スクリーンショット 2021-04-13 152654.png" descr="スクリーンショット 2021-04-13 152654.png"/>
          <p:cNvPicPr>
            <a:picLocks noChangeAspect="1"/>
          </p:cNvPicPr>
          <p:nvPr/>
        </p:nvPicPr>
        <p:blipFill>
          <a:blip r:embed="rId2"/>
          <a:stretch>
            <a:fillRect/>
          </a:stretch>
        </p:blipFill>
        <p:spPr>
          <a:xfrm>
            <a:off x="12836399" y="4025339"/>
            <a:ext cx="10702699" cy="5369128"/>
          </a:xfrm>
          <a:prstGeom prst="rect">
            <a:avLst/>
          </a:prstGeom>
          <a:ln w="25400">
            <a:solidFill>
              <a:srgbClr val="000000"/>
            </a:solidFill>
            <a:miter lim="400000"/>
          </a:ln>
        </p:spPr>
      </p:pic>
      <p:pic>
        <p:nvPicPr>
          <p:cNvPr id="177" name="スクリーンショット 2021-04-13 152926.png" descr="スクリーンショット 2021-04-13 152926.png"/>
          <p:cNvPicPr>
            <a:picLocks noChangeAspect="1"/>
          </p:cNvPicPr>
          <p:nvPr/>
        </p:nvPicPr>
        <p:blipFill>
          <a:blip r:embed="rId3"/>
          <a:stretch>
            <a:fillRect/>
          </a:stretch>
        </p:blipFill>
        <p:spPr>
          <a:xfrm>
            <a:off x="964672" y="4012639"/>
            <a:ext cx="10812978" cy="5394528"/>
          </a:xfrm>
          <a:prstGeom prst="rect">
            <a:avLst/>
          </a:prstGeom>
          <a:ln w="25400">
            <a:solidFill>
              <a:srgbClr val="000000"/>
            </a:solidFill>
            <a:miter lim="400000"/>
          </a:ln>
        </p:spPr>
      </p:pic>
      <p:sp>
        <p:nvSpPr>
          <p:cNvPr id="2" name="Rectangle 1">
            <a:extLst>
              <a:ext uri="{FF2B5EF4-FFF2-40B4-BE49-F238E27FC236}">
                <a16:creationId xmlns:a16="http://schemas.microsoft.com/office/drawing/2014/main" id="{CF095283-209F-4FDA-8AA2-9F84EC171D02}"/>
              </a:ext>
            </a:extLst>
          </p:cNvPr>
          <p:cNvSpPr>
            <a:spLocks noChangeArrowheads="1"/>
          </p:cNvSpPr>
          <p:nvPr/>
        </p:nvSpPr>
        <p:spPr bwMode="auto">
          <a:xfrm>
            <a:off x="2215543" y="10605453"/>
            <a:ext cx="21241712"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36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メニューを日本語にするには、</a:t>
            </a:r>
            <a:endParaRPr kumimoji="0" lang="ja-JP" altLang="ja-JP" sz="4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6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[Tools]-[Preferences]-[General]-[Advanced settings]-[Language:]-[</a:t>
            </a:r>
            <a:r>
              <a:rPr kumimoji="0" lang="ja-JP" altLang="en-US" sz="36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日本語</a:t>
            </a:r>
            <a:r>
              <a:rPr kumimoji="0" lang="en-US" altLang="ja-JP" sz="36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a:t>
            </a:r>
            <a:endParaRPr kumimoji="0" lang="en-US" altLang="ja-JP" sz="4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36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背景を白にするには、</a:t>
            </a:r>
            <a:r>
              <a:rPr kumimoji="0" lang="en-US" altLang="ja-JP" sz="36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a:t>
            </a:r>
            <a:r>
              <a:rPr kumimoji="0" lang="ja-JP" altLang="en-US" sz="36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ツール</a:t>
            </a:r>
            <a:r>
              <a:rPr kumimoji="0" lang="en-US" altLang="ja-JP" sz="36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a:t>
            </a:r>
            <a:r>
              <a:rPr kumimoji="0" lang="ja-JP" altLang="en-US" sz="36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設定</a:t>
            </a:r>
            <a:r>
              <a:rPr kumimoji="0" lang="en-US" altLang="ja-JP" sz="36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a:t>
            </a:r>
            <a:r>
              <a:rPr kumimoji="0" lang="ja-JP" altLang="en-US" sz="36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外見</a:t>
            </a:r>
            <a:r>
              <a:rPr kumimoji="0" lang="en-US" altLang="ja-JP" sz="36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a:t>
            </a:r>
            <a:r>
              <a:rPr kumimoji="0" lang="ja-JP" altLang="en-US" sz="36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構文強調テーマ</a:t>
            </a:r>
            <a:r>
              <a:rPr kumimoji="0" lang="en-US" altLang="ja-JP" sz="36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a:t>
            </a:r>
            <a:r>
              <a:rPr kumimoji="0" lang="ja-JP" altLang="en-US" sz="36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を</a:t>
            </a:r>
            <a:r>
              <a:rPr kumimoji="0" lang="en-US" altLang="ja-JP" sz="36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[Spyder]</a:t>
            </a:r>
            <a:r>
              <a:rPr kumimoji="0" lang="ja-JP" altLang="en-US" sz="36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に変更</a:t>
            </a:r>
            <a:endParaRPr kumimoji="0" lang="ja-JP" altLang="en-US" sz="4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36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英語メニューの場合：</a:t>
            </a:r>
            <a:r>
              <a:rPr kumimoji="0" lang="en-US" altLang="ja-JP" sz="36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[Tools]-[Preferences]-[Appearance]-[Syntax highlighting theme]</a:t>
            </a:r>
            <a:r>
              <a:rPr kumimoji="0" lang="ja-JP" altLang="en-US" sz="36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を</a:t>
            </a:r>
            <a:r>
              <a:rPr kumimoji="0" lang="en-US" altLang="ja-JP" sz="36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[Spyder]</a:t>
            </a:r>
            <a:r>
              <a:rPr kumimoji="0" lang="ja-JP" altLang="en-US" sz="36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に変更</a:t>
            </a:r>
            <a:endParaRPr kumimoji="0" lang="ja-JP" altLang="en-US" sz="54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作図をしてみよう"/>
          <p:cNvSpPr txBox="1"/>
          <p:nvPr/>
        </p:nvSpPr>
        <p:spPr>
          <a:xfrm>
            <a:off x="9055417" y="713888"/>
            <a:ext cx="6273166" cy="882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6100"/>
            </a:lvl1pPr>
          </a:lstStyle>
          <a:p>
            <a:r>
              <a:rPr dirty="0" err="1"/>
              <a:t>作図をしてみよう</a:t>
            </a:r>
            <a:endParaRPr dirty="0"/>
          </a:p>
        </p:txBody>
      </p:sp>
      <p:sp>
        <p:nvSpPr>
          <p:cNvPr id="870" name="xに2, 5, 8, 11, 14, 16, 20…"/>
          <p:cNvSpPr txBox="1"/>
          <p:nvPr/>
        </p:nvSpPr>
        <p:spPr>
          <a:xfrm>
            <a:off x="4586985" y="2951166"/>
            <a:ext cx="15210029" cy="54797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600">
                <a:latin typeface="Arial"/>
                <a:ea typeface="Arial"/>
                <a:cs typeface="Arial"/>
                <a:sym typeface="Arial"/>
              </a:defRPr>
            </a:pPr>
            <a:r>
              <a:rPr dirty="0"/>
              <a:t>xに2, 5, 8, 11, 14, 16, 20</a:t>
            </a:r>
          </a:p>
          <a:p>
            <a:pPr>
              <a:defRPr sz="4600">
                <a:latin typeface="Arial"/>
                <a:ea typeface="Arial"/>
                <a:cs typeface="Arial"/>
                <a:sym typeface="Arial"/>
              </a:defRPr>
            </a:pPr>
            <a:r>
              <a:rPr dirty="0"/>
              <a:t>yに1, 4, 8, 11, 15, 30, 55</a:t>
            </a:r>
          </a:p>
          <a:p>
            <a:pPr>
              <a:defRPr sz="4600">
                <a:latin typeface="Arial"/>
                <a:ea typeface="Arial"/>
                <a:cs typeface="Arial"/>
                <a:sym typeface="Arial"/>
              </a:defRPr>
            </a:pPr>
            <a:r>
              <a:rPr dirty="0" err="1"/>
              <a:t>タイトルを”名前_学籍番号</a:t>
            </a:r>
            <a:r>
              <a:rPr dirty="0"/>
              <a:t>”</a:t>
            </a:r>
          </a:p>
          <a:p>
            <a:pPr>
              <a:defRPr sz="4600">
                <a:latin typeface="Arial"/>
                <a:ea typeface="Arial"/>
                <a:cs typeface="Arial"/>
                <a:sym typeface="Arial"/>
              </a:defRPr>
            </a:pPr>
            <a:r>
              <a:rPr dirty="0" err="1"/>
              <a:t>x軸の名前を”X軸</a:t>
            </a:r>
            <a:r>
              <a:rPr dirty="0"/>
              <a:t>”</a:t>
            </a:r>
          </a:p>
          <a:p>
            <a:pPr>
              <a:defRPr sz="4600">
                <a:latin typeface="Arial"/>
                <a:ea typeface="Arial"/>
                <a:cs typeface="Arial"/>
                <a:sym typeface="Arial"/>
              </a:defRPr>
            </a:pPr>
            <a:r>
              <a:rPr dirty="0" err="1"/>
              <a:t>y軸の名前を”Y軸</a:t>
            </a:r>
            <a:r>
              <a:rPr dirty="0"/>
              <a:t>”</a:t>
            </a:r>
          </a:p>
          <a:p>
            <a:pPr>
              <a:defRPr sz="4600">
                <a:latin typeface="Arial"/>
                <a:ea typeface="Arial"/>
                <a:cs typeface="Arial"/>
                <a:sym typeface="Arial"/>
              </a:defRPr>
            </a:pPr>
            <a:r>
              <a:rPr dirty="0" err="1"/>
              <a:t>として、散布図と折れ線グラフをそれぞれ作成してみよう</a:t>
            </a:r>
            <a:endParaRPr dirty="0"/>
          </a:p>
        </p:txBody>
      </p:sp>
      <p:sp>
        <p:nvSpPr>
          <p:cNvPr id="871" name="画面を保存して、それぞれ「学籍番号_名前_散布図」、…"/>
          <p:cNvSpPr txBox="1"/>
          <p:nvPr/>
        </p:nvSpPr>
        <p:spPr>
          <a:xfrm>
            <a:off x="4828755" y="9785537"/>
            <a:ext cx="14726490" cy="17270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600">
                <a:latin typeface="Arial"/>
                <a:ea typeface="Arial"/>
                <a:cs typeface="Arial"/>
                <a:sym typeface="Arial"/>
              </a:defRPr>
            </a:pPr>
            <a:r>
              <a:rPr dirty="0" err="1"/>
              <a:t>画面を保存して、それぞれ「学籍番号_名前_散布図</a:t>
            </a:r>
            <a:r>
              <a:rPr dirty="0"/>
              <a:t>」、</a:t>
            </a:r>
          </a:p>
          <a:p>
            <a:pPr>
              <a:defRPr sz="4600">
                <a:latin typeface="Arial"/>
                <a:ea typeface="Arial"/>
                <a:cs typeface="Arial"/>
                <a:sym typeface="Arial"/>
              </a:defRPr>
            </a:pPr>
            <a:r>
              <a:rPr dirty="0"/>
              <a:t>「</a:t>
            </a:r>
            <a:r>
              <a:rPr dirty="0" err="1"/>
              <a:t>学籍番号_名前_折れ線」で提出して下さい</a:t>
            </a:r>
            <a:endParaRPr dirty="0"/>
          </a:p>
        </p:txBody>
      </p:sp>
    </p:spTree>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2770CCCE-6DF0-4387-BF52-FA7DB194F33B}"/>
              </a:ext>
            </a:extLst>
          </p:cNvPr>
          <p:cNvPicPr>
            <a:picLocks noChangeAspect="1"/>
          </p:cNvPicPr>
          <p:nvPr/>
        </p:nvPicPr>
        <p:blipFill>
          <a:blip r:embed="rId2"/>
          <a:stretch>
            <a:fillRect/>
          </a:stretch>
        </p:blipFill>
        <p:spPr>
          <a:xfrm>
            <a:off x="4778248" y="2976367"/>
            <a:ext cx="14827501" cy="7450635"/>
          </a:xfrm>
          <a:prstGeom prst="rect">
            <a:avLst/>
          </a:prstGeom>
        </p:spPr>
      </p:pic>
      <p:sp>
        <p:nvSpPr>
          <p:cNvPr id="873" name="画像の保存方法"/>
          <p:cNvSpPr txBox="1"/>
          <p:nvPr/>
        </p:nvSpPr>
        <p:spPr>
          <a:xfrm>
            <a:off x="9423399" y="713888"/>
            <a:ext cx="5537201" cy="882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6100"/>
            </a:lvl1pPr>
          </a:lstStyle>
          <a:p>
            <a:r>
              <a:t>画像の保存方法</a:t>
            </a:r>
          </a:p>
        </p:txBody>
      </p:sp>
      <p:sp>
        <p:nvSpPr>
          <p:cNvPr id="874" name="左上の保存アイコンをクリック"/>
          <p:cNvSpPr txBox="1"/>
          <p:nvPr/>
        </p:nvSpPr>
        <p:spPr>
          <a:xfrm>
            <a:off x="8068818" y="11242127"/>
            <a:ext cx="8246365" cy="685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600">
                <a:latin typeface="Arial"/>
                <a:ea typeface="Arial"/>
                <a:cs typeface="Arial"/>
                <a:sym typeface="Arial"/>
              </a:defRPr>
            </a:lvl1pPr>
          </a:lstStyle>
          <a:p>
            <a:r>
              <a:t>左上の保存アイコンをクリック</a:t>
            </a:r>
          </a:p>
        </p:txBody>
      </p:sp>
      <p:sp>
        <p:nvSpPr>
          <p:cNvPr id="876" name="円形"/>
          <p:cNvSpPr/>
          <p:nvPr/>
        </p:nvSpPr>
        <p:spPr>
          <a:xfrm>
            <a:off x="4396599" y="2653997"/>
            <a:ext cx="1270001" cy="1270001"/>
          </a:xfrm>
          <a:prstGeom prst="ellipse">
            <a:avLst/>
          </a:prstGeom>
          <a:ln w="1016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 name="画像の保存方法"/>
          <p:cNvSpPr txBox="1"/>
          <p:nvPr/>
        </p:nvSpPr>
        <p:spPr>
          <a:xfrm>
            <a:off x="9423399" y="713888"/>
            <a:ext cx="5537201" cy="882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6100"/>
            </a:lvl1pPr>
          </a:lstStyle>
          <a:p>
            <a:r>
              <a:t>画像の保存方法</a:t>
            </a:r>
          </a:p>
        </p:txBody>
      </p:sp>
      <p:sp>
        <p:nvSpPr>
          <p:cNvPr id="874" name="左上の保存アイコンをクリック"/>
          <p:cNvSpPr txBox="1"/>
          <p:nvPr/>
        </p:nvSpPr>
        <p:spPr>
          <a:xfrm>
            <a:off x="9486135" y="11179788"/>
            <a:ext cx="5411738" cy="8104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600">
                <a:latin typeface="Arial"/>
                <a:ea typeface="Arial"/>
                <a:cs typeface="Arial"/>
                <a:sym typeface="Arial"/>
              </a:defRPr>
            </a:lvl1pPr>
          </a:lstStyle>
          <a:p>
            <a:r>
              <a:rPr lang="ja-JP" altLang="en-US" dirty="0"/>
              <a:t>バージョン５も同様</a:t>
            </a:r>
            <a:endParaRPr dirty="0"/>
          </a:p>
        </p:txBody>
      </p:sp>
      <p:pic>
        <p:nvPicPr>
          <p:cNvPr id="875" name="スクリーンショット 2021-05-25 8.58.34.png" descr="スクリーンショット 2021-05-25 8.58.34.png"/>
          <p:cNvPicPr>
            <a:picLocks noChangeAspect="1"/>
          </p:cNvPicPr>
          <p:nvPr/>
        </p:nvPicPr>
        <p:blipFill>
          <a:blip r:embed="rId2"/>
          <a:stretch>
            <a:fillRect/>
          </a:stretch>
        </p:blipFill>
        <p:spPr>
          <a:xfrm>
            <a:off x="5672583" y="2330732"/>
            <a:ext cx="13038834" cy="7119890"/>
          </a:xfrm>
          <a:prstGeom prst="rect">
            <a:avLst/>
          </a:prstGeom>
          <a:ln w="25400">
            <a:solidFill>
              <a:srgbClr val="000000"/>
            </a:solidFill>
            <a:miter lim="400000"/>
          </a:ln>
        </p:spPr>
      </p:pic>
      <p:sp>
        <p:nvSpPr>
          <p:cNvPr id="876" name="円形"/>
          <p:cNvSpPr/>
          <p:nvPr/>
        </p:nvSpPr>
        <p:spPr>
          <a:xfrm>
            <a:off x="5374794" y="2799387"/>
            <a:ext cx="1270001" cy="1270001"/>
          </a:xfrm>
          <a:prstGeom prst="ellipse">
            <a:avLst/>
          </a:prstGeom>
          <a:ln w="1016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extLst>
      <p:ext uri="{BB962C8B-B14F-4D97-AF65-F5344CB8AC3E}">
        <p14:creationId xmlns:p14="http://schemas.microsoft.com/office/powerpoint/2010/main" val="3944405"/>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画像の保存方法"/>
          <p:cNvSpPr txBox="1"/>
          <p:nvPr/>
        </p:nvSpPr>
        <p:spPr>
          <a:xfrm>
            <a:off x="9785349" y="1057275"/>
            <a:ext cx="5537201" cy="882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6100"/>
            </a:lvl1pPr>
          </a:lstStyle>
          <a:p>
            <a:r>
              <a:t>画像の保存方法</a:t>
            </a:r>
          </a:p>
        </p:txBody>
      </p:sp>
      <p:sp>
        <p:nvSpPr>
          <p:cNvPr id="879" name="場所を指定して保存"/>
          <p:cNvSpPr txBox="1"/>
          <p:nvPr/>
        </p:nvSpPr>
        <p:spPr>
          <a:xfrm>
            <a:off x="9523475" y="11242127"/>
            <a:ext cx="5337049" cy="685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600">
                <a:latin typeface="Arial"/>
                <a:ea typeface="Arial"/>
                <a:cs typeface="Arial"/>
                <a:sym typeface="Arial"/>
              </a:defRPr>
            </a:lvl1pPr>
          </a:lstStyle>
          <a:p>
            <a:r>
              <a:t>場所を指定して保存</a:t>
            </a:r>
          </a:p>
        </p:txBody>
      </p:sp>
      <p:pic>
        <p:nvPicPr>
          <p:cNvPr id="3" name="図 2">
            <a:extLst>
              <a:ext uri="{FF2B5EF4-FFF2-40B4-BE49-F238E27FC236}">
                <a16:creationId xmlns:a16="http://schemas.microsoft.com/office/drawing/2014/main" id="{02A5DE79-1447-4CF9-A6FB-2E4CF409A0E2}"/>
              </a:ext>
            </a:extLst>
          </p:cNvPr>
          <p:cNvPicPr>
            <a:picLocks noChangeAspect="1"/>
          </p:cNvPicPr>
          <p:nvPr/>
        </p:nvPicPr>
        <p:blipFill>
          <a:blip r:embed="rId2"/>
          <a:stretch>
            <a:fillRect/>
          </a:stretch>
        </p:blipFill>
        <p:spPr>
          <a:xfrm>
            <a:off x="5740450" y="2812312"/>
            <a:ext cx="12903099" cy="7241676"/>
          </a:xfrm>
          <a:prstGeom prst="rect">
            <a:avLst/>
          </a:prstGeom>
        </p:spPr>
      </p:pic>
    </p:spTree>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83" name="終わり"/>
          <p:cNvSpPr txBox="1"/>
          <p:nvPr/>
        </p:nvSpPr>
        <p:spPr>
          <a:xfrm>
            <a:off x="7434985" y="251638"/>
            <a:ext cx="9514031"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終わり</a:t>
            </a:r>
          </a:p>
        </p:txBody>
      </p:sp>
      <p:sp>
        <p:nvSpPr>
          <p:cNvPr id="884" name="初回はこれで終わりになります。"/>
          <p:cNvSpPr txBox="1"/>
          <p:nvPr/>
        </p:nvSpPr>
        <p:spPr>
          <a:xfrm>
            <a:off x="8378552" y="4619079"/>
            <a:ext cx="7658101"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atin typeface="+mn-lt"/>
                <a:ea typeface="+mn-ea"/>
                <a:cs typeface="+mn-cs"/>
                <a:sym typeface="ヒラギノ角ゴ ProN W3"/>
              </a:defRPr>
            </a:lvl1pPr>
          </a:lstStyle>
          <a:p>
            <a:r>
              <a:t>初回はこれで終わりになります。</a:t>
            </a:r>
          </a:p>
        </p:txBody>
      </p:sp>
      <p:sp>
        <p:nvSpPr>
          <p:cNvPr id="885" name="次回はこれらの知識を使いながら機械学習に取り組んでみましょう"/>
          <p:cNvSpPr txBox="1"/>
          <p:nvPr/>
        </p:nvSpPr>
        <p:spPr>
          <a:xfrm>
            <a:off x="4548231" y="5905445"/>
            <a:ext cx="15318741"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atin typeface="+mn-lt"/>
                <a:ea typeface="+mn-ea"/>
                <a:cs typeface="+mn-cs"/>
                <a:sym typeface="ヒラギノ角ゴ ProN W3"/>
              </a:defRPr>
            </a:lvl1pPr>
          </a:lstStyle>
          <a:p>
            <a:r>
              <a:t>次回はこれらの知識を使いながら機械学習に取り組んでみましょう</a:t>
            </a:r>
          </a:p>
        </p:txBody>
      </p:sp>
    </p:spTree>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608123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CA11B9C-84DB-4B7D-86C6-748AEAF2319C}"/>
              </a:ext>
            </a:extLst>
          </p:cNvPr>
          <p:cNvPicPr>
            <a:picLocks noChangeAspect="1"/>
          </p:cNvPicPr>
          <p:nvPr/>
        </p:nvPicPr>
        <p:blipFill rotWithShape="1">
          <a:blip r:embed="rId2"/>
          <a:srcRect t="14517" b="14365"/>
          <a:stretch/>
        </p:blipFill>
        <p:spPr>
          <a:xfrm>
            <a:off x="1110919" y="2862261"/>
            <a:ext cx="21238849" cy="10268827"/>
          </a:xfrm>
          <a:prstGeom prst="rect">
            <a:avLst/>
          </a:prstGeom>
          <a:ln>
            <a:solidFill>
              <a:schemeClr val="tx1"/>
            </a:solidFill>
          </a:ln>
        </p:spPr>
      </p:pic>
      <p:sp>
        <p:nvSpPr>
          <p:cNvPr id="211" name="四角形"/>
          <p:cNvSpPr/>
          <p:nvPr/>
        </p:nvSpPr>
        <p:spPr>
          <a:xfrm>
            <a:off x="-9021" y="-24203"/>
            <a:ext cx="24402042" cy="1326036"/>
          </a:xfrm>
          <a:prstGeom prst="rect">
            <a:avLst/>
          </a:prstGeom>
          <a:gradFill>
            <a:gsLst>
              <a:gs pos="0">
                <a:srgbClr val="373130"/>
              </a:gs>
              <a:gs pos="100000">
                <a:srgbClr val="CDD3D5"/>
              </a:gs>
            </a:gsLst>
            <a:lin ang="5400000"/>
          </a:gradFill>
          <a:ln w="12700">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213" name="楕円"/>
          <p:cNvSpPr/>
          <p:nvPr/>
        </p:nvSpPr>
        <p:spPr>
          <a:xfrm>
            <a:off x="1184300" y="3003895"/>
            <a:ext cx="1025156" cy="1270001"/>
          </a:xfrm>
          <a:prstGeom prst="ellipse">
            <a:avLst/>
          </a:prstGeom>
          <a:ln w="88900">
            <a:solidFill>
              <a:schemeClr val="accent5">
                <a:hueOff val="-82419"/>
                <a:satOff val="-9513"/>
                <a:lumOff val="-16343"/>
              </a:schemeClr>
            </a:solidFill>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214" name="楕円"/>
          <p:cNvSpPr/>
          <p:nvPr/>
        </p:nvSpPr>
        <p:spPr>
          <a:xfrm>
            <a:off x="2453765" y="3003895"/>
            <a:ext cx="1025156" cy="1270001"/>
          </a:xfrm>
          <a:prstGeom prst="ellipse">
            <a:avLst/>
          </a:prstGeom>
          <a:ln w="88900">
            <a:solidFill>
              <a:schemeClr val="accent5">
                <a:hueOff val="-82419"/>
                <a:satOff val="-9513"/>
                <a:lumOff val="-16343"/>
              </a:schemeClr>
            </a:solidFill>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215" name="楕円"/>
          <p:cNvSpPr/>
          <p:nvPr/>
        </p:nvSpPr>
        <p:spPr>
          <a:xfrm>
            <a:off x="3815913" y="3003895"/>
            <a:ext cx="1025155" cy="1270001"/>
          </a:xfrm>
          <a:prstGeom prst="ellipse">
            <a:avLst/>
          </a:prstGeom>
          <a:ln w="88900">
            <a:solidFill>
              <a:schemeClr val="accent5">
                <a:hueOff val="-82419"/>
                <a:satOff val="-9513"/>
                <a:lumOff val="-16343"/>
              </a:schemeClr>
            </a:solidFill>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216" name="楕円"/>
          <p:cNvSpPr/>
          <p:nvPr/>
        </p:nvSpPr>
        <p:spPr>
          <a:xfrm>
            <a:off x="9021828" y="2965153"/>
            <a:ext cx="1025155" cy="1270001"/>
          </a:xfrm>
          <a:prstGeom prst="ellipse">
            <a:avLst/>
          </a:prstGeom>
          <a:ln w="88900">
            <a:solidFill>
              <a:schemeClr val="accent5">
                <a:hueOff val="-82419"/>
                <a:satOff val="-9513"/>
                <a:lumOff val="-16343"/>
              </a:schemeClr>
            </a:solidFill>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217" name="楕円"/>
          <p:cNvSpPr/>
          <p:nvPr/>
        </p:nvSpPr>
        <p:spPr>
          <a:xfrm>
            <a:off x="13080665" y="2980862"/>
            <a:ext cx="1025156" cy="1270001"/>
          </a:xfrm>
          <a:prstGeom prst="ellipse">
            <a:avLst/>
          </a:prstGeom>
          <a:ln w="88900">
            <a:solidFill>
              <a:schemeClr val="accent5">
                <a:hueOff val="-82419"/>
                <a:satOff val="-9513"/>
                <a:lumOff val="-16343"/>
              </a:schemeClr>
            </a:solidFill>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218" name="楕円"/>
          <p:cNvSpPr/>
          <p:nvPr/>
        </p:nvSpPr>
        <p:spPr>
          <a:xfrm>
            <a:off x="1329621" y="4791086"/>
            <a:ext cx="5497565" cy="1622853"/>
          </a:xfrm>
          <a:prstGeom prst="ellipse">
            <a:avLst/>
          </a:prstGeom>
          <a:ln w="88900">
            <a:solidFill>
              <a:schemeClr val="accent5">
                <a:hueOff val="-82419"/>
                <a:satOff val="-9513"/>
                <a:lumOff val="-16343"/>
              </a:schemeClr>
            </a:solidFill>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219" name="楕円"/>
          <p:cNvSpPr/>
          <p:nvPr/>
        </p:nvSpPr>
        <p:spPr>
          <a:xfrm>
            <a:off x="2836599" y="10468988"/>
            <a:ext cx="4341570" cy="1136650"/>
          </a:xfrm>
          <a:prstGeom prst="ellipse">
            <a:avLst/>
          </a:prstGeom>
          <a:ln w="88900">
            <a:solidFill>
              <a:schemeClr val="accent5">
                <a:hueOff val="-82419"/>
                <a:satOff val="-9513"/>
                <a:lumOff val="-16343"/>
              </a:schemeClr>
            </a:solidFill>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220" name="ファイルを開く"/>
          <p:cNvSpPr txBox="1"/>
          <p:nvPr/>
        </p:nvSpPr>
        <p:spPr>
          <a:xfrm>
            <a:off x="3877555" y="1337312"/>
            <a:ext cx="3780878" cy="5524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defRPr sz="3500">
                <a:solidFill>
                  <a:srgbClr val="000002"/>
                </a:solidFill>
                <a:latin typeface="ヒラギノ丸ゴ ProN W4"/>
                <a:ea typeface="ヒラギノ丸ゴ ProN W4"/>
                <a:cs typeface="ヒラギノ丸ゴ ProN W4"/>
                <a:sym typeface="ヒラギノ丸ゴ ProN W4"/>
              </a:defRPr>
            </a:lvl1pPr>
          </a:lstStyle>
          <a:p>
            <a:r>
              <a:t>ファイルを開く</a:t>
            </a:r>
          </a:p>
        </p:txBody>
      </p:sp>
      <p:sp>
        <p:nvSpPr>
          <p:cNvPr id="221" name="保存"/>
          <p:cNvSpPr txBox="1"/>
          <p:nvPr/>
        </p:nvSpPr>
        <p:spPr>
          <a:xfrm>
            <a:off x="5745404" y="2024353"/>
            <a:ext cx="1508511" cy="5524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defRPr sz="3500">
                <a:solidFill>
                  <a:srgbClr val="000002"/>
                </a:solidFill>
                <a:latin typeface="ヒラギノ丸ゴ ProN W4"/>
                <a:ea typeface="ヒラギノ丸ゴ ProN W4"/>
                <a:cs typeface="ヒラギノ丸ゴ ProN W4"/>
                <a:sym typeface="ヒラギノ丸ゴ ProN W4"/>
              </a:defRPr>
            </a:lvl1pPr>
          </a:lstStyle>
          <a:p>
            <a:r>
              <a:t>保存</a:t>
            </a:r>
          </a:p>
        </p:txBody>
      </p:sp>
      <p:sp>
        <p:nvSpPr>
          <p:cNvPr id="222" name="実行"/>
          <p:cNvSpPr txBox="1"/>
          <p:nvPr/>
        </p:nvSpPr>
        <p:spPr>
          <a:xfrm>
            <a:off x="10313605" y="1749973"/>
            <a:ext cx="1508511" cy="5524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defRPr sz="3500">
                <a:solidFill>
                  <a:srgbClr val="000002"/>
                </a:solidFill>
                <a:latin typeface="ヒラギノ丸ゴ ProN W4"/>
                <a:ea typeface="ヒラギノ丸ゴ ProN W4"/>
                <a:cs typeface="ヒラギノ丸ゴ ProN W4"/>
                <a:sym typeface="ヒラギノ丸ゴ ProN W4"/>
              </a:defRPr>
            </a:lvl1pPr>
          </a:lstStyle>
          <a:p>
            <a:r>
              <a:t>実行</a:t>
            </a:r>
          </a:p>
        </p:txBody>
      </p:sp>
      <p:sp>
        <p:nvSpPr>
          <p:cNvPr id="223" name="線"/>
          <p:cNvSpPr/>
          <p:nvPr/>
        </p:nvSpPr>
        <p:spPr>
          <a:xfrm flipV="1">
            <a:off x="1696877" y="2451445"/>
            <a:ext cx="1" cy="552450"/>
          </a:xfrm>
          <a:prstGeom prst="line">
            <a:avLst/>
          </a:prstGeom>
          <a:ln w="88900">
            <a:solidFill>
              <a:schemeClr val="accent5">
                <a:hueOff val="-82419"/>
                <a:satOff val="-9513"/>
                <a:lumOff val="-16343"/>
              </a:schemeClr>
            </a:solidFill>
            <a:miter lim="400000"/>
          </a:ln>
        </p:spPr>
        <p:txBody>
          <a:bodyPr lIns="50800" tIns="50800" rIns="50800" bIns="50800" anchor="ctr"/>
          <a:lstStyle/>
          <a:p>
            <a:pPr defTabSz="2438338">
              <a:defRPr sz="2400">
                <a:solidFill>
                  <a:srgbClr val="5E5E5E"/>
                </a:solidFill>
                <a:latin typeface="+mn-lt"/>
                <a:ea typeface="+mn-ea"/>
                <a:cs typeface="+mn-cs"/>
                <a:sym typeface="ヒラギノ角ゴ ProN W3"/>
              </a:defRPr>
            </a:pPr>
            <a:endParaRPr/>
          </a:p>
        </p:txBody>
      </p:sp>
      <p:sp>
        <p:nvSpPr>
          <p:cNvPr id="224" name="線"/>
          <p:cNvSpPr/>
          <p:nvPr/>
        </p:nvSpPr>
        <p:spPr>
          <a:xfrm flipV="1">
            <a:off x="3442327" y="1982435"/>
            <a:ext cx="1272154" cy="1272154"/>
          </a:xfrm>
          <a:prstGeom prst="line">
            <a:avLst/>
          </a:prstGeom>
          <a:ln w="88900">
            <a:solidFill>
              <a:schemeClr val="accent5">
                <a:hueOff val="-82419"/>
                <a:satOff val="-9513"/>
                <a:lumOff val="-16343"/>
              </a:schemeClr>
            </a:solidFill>
            <a:miter lim="400000"/>
          </a:ln>
        </p:spPr>
        <p:txBody>
          <a:bodyPr lIns="50800" tIns="50800" rIns="50800" bIns="50800" anchor="ctr"/>
          <a:lstStyle/>
          <a:p>
            <a:pPr defTabSz="2438338">
              <a:defRPr sz="2400">
                <a:solidFill>
                  <a:srgbClr val="5E5E5E"/>
                </a:solidFill>
                <a:latin typeface="+mn-lt"/>
                <a:ea typeface="+mn-ea"/>
                <a:cs typeface="+mn-cs"/>
                <a:sym typeface="ヒラギノ角ゴ ProN W3"/>
              </a:defRPr>
            </a:pPr>
            <a:endParaRPr/>
          </a:p>
        </p:txBody>
      </p:sp>
      <p:sp>
        <p:nvSpPr>
          <p:cNvPr id="225" name="新規ファイル作成"/>
          <p:cNvSpPr txBox="1"/>
          <p:nvPr/>
        </p:nvSpPr>
        <p:spPr>
          <a:xfrm>
            <a:off x="253388" y="1800954"/>
            <a:ext cx="3965947" cy="5524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defRPr sz="3500">
                <a:solidFill>
                  <a:srgbClr val="000002"/>
                </a:solidFill>
                <a:latin typeface="ヒラギノ丸ゴ ProN W4"/>
                <a:ea typeface="ヒラギノ丸ゴ ProN W4"/>
                <a:cs typeface="ヒラギノ丸ゴ ProN W4"/>
                <a:sym typeface="ヒラギノ丸ゴ ProN W4"/>
              </a:defRPr>
            </a:lvl1pPr>
          </a:lstStyle>
          <a:p>
            <a:r>
              <a:t>新規ファイル作成</a:t>
            </a:r>
          </a:p>
        </p:txBody>
      </p:sp>
      <p:sp>
        <p:nvSpPr>
          <p:cNvPr id="226" name="線"/>
          <p:cNvSpPr/>
          <p:nvPr/>
        </p:nvSpPr>
        <p:spPr>
          <a:xfrm flipV="1">
            <a:off x="4643626" y="2313062"/>
            <a:ext cx="1045492" cy="749376"/>
          </a:xfrm>
          <a:prstGeom prst="line">
            <a:avLst/>
          </a:prstGeom>
          <a:ln w="88900">
            <a:solidFill>
              <a:schemeClr val="accent5">
                <a:hueOff val="-82419"/>
                <a:satOff val="-9513"/>
                <a:lumOff val="-16343"/>
              </a:schemeClr>
            </a:solidFill>
            <a:miter lim="400000"/>
          </a:ln>
        </p:spPr>
        <p:txBody>
          <a:bodyPr lIns="50800" tIns="50800" rIns="50800" bIns="50800" anchor="ctr"/>
          <a:lstStyle/>
          <a:p>
            <a:pPr defTabSz="2438338">
              <a:defRPr sz="2400">
                <a:solidFill>
                  <a:srgbClr val="5E5E5E"/>
                </a:solidFill>
                <a:latin typeface="+mn-lt"/>
                <a:ea typeface="+mn-ea"/>
                <a:cs typeface="+mn-cs"/>
                <a:sym typeface="ヒラギノ角ゴ ProN W3"/>
              </a:defRPr>
            </a:pPr>
            <a:endParaRPr/>
          </a:p>
        </p:txBody>
      </p:sp>
      <p:sp>
        <p:nvSpPr>
          <p:cNvPr id="227" name="線"/>
          <p:cNvSpPr/>
          <p:nvPr/>
        </p:nvSpPr>
        <p:spPr>
          <a:xfrm flipV="1">
            <a:off x="9658447" y="2026198"/>
            <a:ext cx="465159" cy="922080"/>
          </a:xfrm>
          <a:prstGeom prst="line">
            <a:avLst/>
          </a:prstGeom>
          <a:ln w="88900">
            <a:solidFill>
              <a:schemeClr val="accent5">
                <a:hueOff val="-82419"/>
                <a:satOff val="-9513"/>
                <a:lumOff val="-16343"/>
              </a:schemeClr>
            </a:solidFill>
            <a:miter lim="400000"/>
          </a:ln>
        </p:spPr>
        <p:txBody>
          <a:bodyPr lIns="50800" tIns="50800" rIns="50800" bIns="50800" anchor="ctr"/>
          <a:lstStyle/>
          <a:p>
            <a:pPr defTabSz="2438338">
              <a:defRPr sz="2400">
                <a:solidFill>
                  <a:srgbClr val="5E5E5E"/>
                </a:solidFill>
                <a:latin typeface="+mn-lt"/>
                <a:ea typeface="+mn-ea"/>
                <a:cs typeface="+mn-cs"/>
                <a:sym typeface="ヒラギノ角ゴ ProN W3"/>
              </a:defRPr>
            </a:pPr>
            <a:endParaRPr/>
          </a:p>
        </p:txBody>
      </p:sp>
      <p:sp>
        <p:nvSpPr>
          <p:cNvPr id="228" name="現在開いているファイル名"/>
          <p:cNvSpPr txBox="1"/>
          <p:nvPr/>
        </p:nvSpPr>
        <p:spPr>
          <a:xfrm>
            <a:off x="7004682" y="4927980"/>
            <a:ext cx="3606892" cy="12255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defRPr sz="3500">
                <a:latin typeface="ヒラギノ丸ゴ ProN W4"/>
                <a:ea typeface="ヒラギノ丸ゴ ProN W4"/>
                <a:cs typeface="ヒラギノ丸ゴ ProN W4"/>
                <a:sym typeface="ヒラギノ丸ゴ ProN W4"/>
              </a:defRPr>
            </a:lvl1pPr>
          </a:lstStyle>
          <a:p>
            <a:r>
              <a:rPr dirty="0" err="1"/>
              <a:t>現在開いているファイル名</a:t>
            </a:r>
            <a:endParaRPr dirty="0"/>
          </a:p>
        </p:txBody>
      </p:sp>
      <p:sp>
        <p:nvSpPr>
          <p:cNvPr id="229" name="これから書き始めるカーソル"/>
          <p:cNvSpPr txBox="1"/>
          <p:nvPr/>
        </p:nvSpPr>
        <p:spPr>
          <a:xfrm>
            <a:off x="6147848" y="11475812"/>
            <a:ext cx="4165757" cy="1225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defRPr sz="3500">
                <a:latin typeface="ヒラギノ丸ゴ ProN W4"/>
                <a:ea typeface="ヒラギノ丸ゴ ProN W4"/>
                <a:cs typeface="ヒラギノ丸ゴ ProN W4"/>
                <a:sym typeface="ヒラギノ丸ゴ ProN W4"/>
              </a:defRPr>
            </a:lvl1pPr>
          </a:lstStyle>
          <a:p>
            <a:r>
              <a:rPr dirty="0" err="1"/>
              <a:t>これから書き始めるカーソル</a:t>
            </a:r>
            <a:endParaRPr dirty="0"/>
          </a:p>
        </p:txBody>
      </p:sp>
      <p:sp>
        <p:nvSpPr>
          <p:cNvPr id="230" name="1行ずつ実行"/>
          <p:cNvSpPr txBox="1"/>
          <p:nvPr/>
        </p:nvSpPr>
        <p:spPr>
          <a:xfrm>
            <a:off x="14318973" y="1706210"/>
            <a:ext cx="2808412" cy="5524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defRPr sz="3500">
                <a:solidFill>
                  <a:srgbClr val="000002"/>
                </a:solidFill>
                <a:latin typeface="ヒラギノ丸ゴ ProN W4"/>
                <a:ea typeface="ヒラギノ丸ゴ ProN W4"/>
                <a:cs typeface="ヒラギノ丸ゴ ProN W4"/>
                <a:sym typeface="ヒラギノ丸ゴ ProN W4"/>
              </a:defRPr>
            </a:lvl1pPr>
          </a:lstStyle>
          <a:p>
            <a:r>
              <a:rPr dirty="0"/>
              <a:t>1行ずつ実行</a:t>
            </a:r>
          </a:p>
        </p:txBody>
      </p:sp>
      <p:sp>
        <p:nvSpPr>
          <p:cNvPr id="231" name="線"/>
          <p:cNvSpPr/>
          <p:nvPr/>
        </p:nvSpPr>
        <p:spPr>
          <a:xfrm flipV="1">
            <a:off x="13712851" y="2121303"/>
            <a:ext cx="465159" cy="922080"/>
          </a:xfrm>
          <a:prstGeom prst="line">
            <a:avLst/>
          </a:prstGeom>
          <a:ln w="88900">
            <a:solidFill>
              <a:schemeClr val="accent5">
                <a:hueOff val="-82419"/>
                <a:satOff val="-9513"/>
                <a:lumOff val="-16343"/>
              </a:schemeClr>
            </a:solidFill>
            <a:miter lim="400000"/>
          </a:ln>
        </p:spPr>
        <p:txBody>
          <a:bodyPr lIns="50800" tIns="50800" rIns="50800" bIns="50800" anchor="ctr"/>
          <a:lstStyle/>
          <a:p>
            <a:pPr defTabSz="2438338">
              <a:defRPr sz="2400">
                <a:solidFill>
                  <a:srgbClr val="5E5E5E"/>
                </a:solidFill>
                <a:latin typeface="+mn-lt"/>
                <a:ea typeface="+mn-ea"/>
                <a:cs typeface="+mn-cs"/>
                <a:sym typeface="ヒラギノ角ゴ ProN W3"/>
              </a:defRPr>
            </a:pPr>
            <a:endParaRPr/>
          </a:p>
        </p:txBody>
      </p:sp>
      <p:sp>
        <p:nvSpPr>
          <p:cNvPr id="24" name="Spyderを実行する">
            <a:extLst>
              <a:ext uri="{FF2B5EF4-FFF2-40B4-BE49-F238E27FC236}">
                <a16:creationId xmlns:a16="http://schemas.microsoft.com/office/drawing/2014/main" id="{D11D846C-1019-45D3-8D0F-EBB4A4981158}"/>
              </a:ext>
            </a:extLst>
          </p:cNvPr>
          <p:cNvSpPr txBox="1"/>
          <p:nvPr/>
        </p:nvSpPr>
        <p:spPr>
          <a:xfrm>
            <a:off x="7004682" y="189888"/>
            <a:ext cx="10374635" cy="9951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defRPr sz="5800">
                <a:solidFill>
                  <a:srgbClr val="FFFFFE"/>
                </a:solidFill>
                <a:latin typeface="ヒラギノ丸ゴ ProN W4"/>
                <a:ea typeface="ヒラギノ丸ゴ ProN W4"/>
                <a:cs typeface="ヒラギノ丸ゴ ProN W4"/>
                <a:sym typeface="ヒラギノ丸ゴ ProN W4"/>
              </a:defRPr>
            </a:lvl1pPr>
          </a:lstStyle>
          <a:p>
            <a:r>
              <a:rPr dirty="0" err="1"/>
              <a:t>Spyderを実行する</a:t>
            </a:r>
            <a:r>
              <a:rPr lang="ja-JP" altLang="en-US" dirty="0"/>
              <a:t>（確認事項）</a:t>
            </a:r>
            <a:endParaRPr dirty="0"/>
          </a:p>
        </p:txBody>
      </p:sp>
    </p:spTree>
    <p:extLst>
      <p:ext uri="{BB962C8B-B14F-4D97-AF65-F5344CB8AC3E}">
        <p14:creationId xmlns:p14="http://schemas.microsoft.com/office/powerpoint/2010/main" val="89849700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 name="スクリーンショット 2021-05-25 6.54.54.png" descr="スクリーンショット 2021-05-25 6.54.54.png"/>
          <p:cNvPicPr>
            <a:picLocks noChangeAspect="1"/>
          </p:cNvPicPr>
          <p:nvPr/>
        </p:nvPicPr>
        <p:blipFill>
          <a:blip r:embed="rId2"/>
          <a:srcRect t="6266"/>
          <a:stretch>
            <a:fillRect/>
          </a:stretch>
        </p:blipFill>
        <p:spPr>
          <a:xfrm>
            <a:off x="1110919" y="2874960"/>
            <a:ext cx="21508727" cy="10268827"/>
          </a:xfrm>
          <a:prstGeom prst="rect">
            <a:avLst/>
          </a:prstGeom>
          <a:ln w="25400">
            <a:solidFill>
              <a:srgbClr val="000000"/>
            </a:solidFill>
            <a:miter lim="400000"/>
          </a:ln>
        </p:spPr>
      </p:pic>
      <p:sp>
        <p:nvSpPr>
          <p:cNvPr id="211" name="四角形"/>
          <p:cNvSpPr/>
          <p:nvPr/>
        </p:nvSpPr>
        <p:spPr>
          <a:xfrm>
            <a:off x="-9021" y="-24203"/>
            <a:ext cx="24402042" cy="1326036"/>
          </a:xfrm>
          <a:prstGeom prst="rect">
            <a:avLst/>
          </a:prstGeom>
          <a:gradFill>
            <a:gsLst>
              <a:gs pos="0">
                <a:srgbClr val="373130"/>
              </a:gs>
              <a:gs pos="100000">
                <a:srgbClr val="CDD3D5"/>
              </a:gs>
            </a:gsLst>
            <a:lin ang="5400000"/>
          </a:gradFill>
          <a:ln w="12700">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213" name="楕円"/>
          <p:cNvSpPr/>
          <p:nvPr/>
        </p:nvSpPr>
        <p:spPr>
          <a:xfrm>
            <a:off x="1373033" y="3145489"/>
            <a:ext cx="1025156" cy="1270001"/>
          </a:xfrm>
          <a:prstGeom prst="ellipse">
            <a:avLst/>
          </a:prstGeom>
          <a:ln w="88900">
            <a:solidFill>
              <a:schemeClr val="accent5">
                <a:hueOff val="-82419"/>
                <a:satOff val="-9513"/>
                <a:lumOff val="-16343"/>
              </a:schemeClr>
            </a:solidFill>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214" name="楕円"/>
          <p:cNvSpPr/>
          <p:nvPr/>
        </p:nvSpPr>
        <p:spPr>
          <a:xfrm>
            <a:off x="3154823" y="3135319"/>
            <a:ext cx="1025156" cy="1270001"/>
          </a:xfrm>
          <a:prstGeom prst="ellipse">
            <a:avLst/>
          </a:prstGeom>
          <a:ln w="88900">
            <a:solidFill>
              <a:schemeClr val="accent5">
                <a:hueOff val="-82419"/>
                <a:satOff val="-9513"/>
                <a:lumOff val="-16343"/>
              </a:schemeClr>
            </a:solidFill>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215" name="楕円"/>
          <p:cNvSpPr/>
          <p:nvPr/>
        </p:nvSpPr>
        <p:spPr>
          <a:xfrm>
            <a:off x="4995762" y="3080331"/>
            <a:ext cx="1025155" cy="1270001"/>
          </a:xfrm>
          <a:prstGeom prst="ellipse">
            <a:avLst/>
          </a:prstGeom>
          <a:ln w="88900">
            <a:solidFill>
              <a:schemeClr val="accent5">
                <a:hueOff val="-82419"/>
                <a:satOff val="-9513"/>
                <a:lumOff val="-16343"/>
              </a:schemeClr>
            </a:solidFill>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216" name="楕円"/>
          <p:cNvSpPr/>
          <p:nvPr/>
        </p:nvSpPr>
        <p:spPr>
          <a:xfrm>
            <a:off x="8737017" y="3088692"/>
            <a:ext cx="1025155" cy="1270001"/>
          </a:xfrm>
          <a:prstGeom prst="ellipse">
            <a:avLst/>
          </a:prstGeom>
          <a:ln w="88900">
            <a:solidFill>
              <a:schemeClr val="accent5">
                <a:hueOff val="-82419"/>
                <a:satOff val="-9513"/>
                <a:lumOff val="-16343"/>
              </a:schemeClr>
            </a:solidFill>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217" name="楕円"/>
          <p:cNvSpPr/>
          <p:nvPr/>
        </p:nvSpPr>
        <p:spPr>
          <a:xfrm>
            <a:off x="14129960" y="3078005"/>
            <a:ext cx="1025156" cy="1270001"/>
          </a:xfrm>
          <a:prstGeom prst="ellipse">
            <a:avLst/>
          </a:prstGeom>
          <a:ln w="88900">
            <a:solidFill>
              <a:schemeClr val="accent5">
                <a:hueOff val="-82419"/>
                <a:satOff val="-9513"/>
                <a:lumOff val="-16343"/>
              </a:schemeClr>
            </a:solidFill>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218" name="楕円"/>
          <p:cNvSpPr/>
          <p:nvPr/>
        </p:nvSpPr>
        <p:spPr>
          <a:xfrm>
            <a:off x="5007384" y="5585351"/>
            <a:ext cx="5497565" cy="1622853"/>
          </a:xfrm>
          <a:prstGeom prst="ellipse">
            <a:avLst/>
          </a:prstGeom>
          <a:ln w="88900">
            <a:solidFill>
              <a:schemeClr val="accent5">
                <a:hueOff val="-82419"/>
                <a:satOff val="-9513"/>
                <a:lumOff val="-16343"/>
              </a:schemeClr>
            </a:solidFill>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219" name="楕円"/>
          <p:cNvSpPr/>
          <p:nvPr/>
        </p:nvSpPr>
        <p:spPr>
          <a:xfrm>
            <a:off x="2386576" y="9658443"/>
            <a:ext cx="4341570" cy="1136650"/>
          </a:xfrm>
          <a:prstGeom prst="ellipse">
            <a:avLst/>
          </a:prstGeom>
          <a:ln w="88900">
            <a:solidFill>
              <a:schemeClr val="accent5">
                <a:hueOff val="-82419"/>
                <a:satOff val="-9513"/>
                <a:lumOff val="-16343"/>
              </a:schemeClr>
            </a:solidFill>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220" name="ファイルを開く"/>
          <p:cNvSpPr txBox="1"/>
          <p:nvPr/>
        </p:nvSpPr>
        <p:spPr>
          <a:xfrm>
            <a:off x="3877555" y="1337312"/>
            <a:ext cx="3780878" cy="5524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defRPr sz="3500">
                <a:solidFill>
                  <a:srgbClr val="000002"/>
                </a:solidFill>
                <a:latin typeface="ヒラギノ丸ゴ ProN W4"/>
                <a:ea typeface="ヒラギノ丸ゴ ProN W4"/>
                <a:cs typeface="ヒラギノ丸ゴ ProN W4"/>
                <a:sym typeface="ヒラギノ丸ゴ ProN W4"/>
              </a:defRPr>
            </a:lvl1pPr>
          </a:lstStyle>
          <a:p>
            <a:r>
              <a:t>ファイルを開く</a:t>
            </a:r>
          </a:p>
        </p:txBody>
      </p:sp>
      <p:sp>
        <p:nvSpPr>
          <p:cNvPr id="221" name="保存"/>
          <p:cNvSpPr txBox="1"/>
          <p:nvPr/>
        </p:nvSpPr>
        <p:spPr>
          <a:xfrm>
            <a:off x="6724360" y="2001353"/>
            <a:ext cx="1508511" cy="5524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defRPr sz="3500">
                <a:solidFill>
                  <a:srgbClr val="000002"/>
                </a:solidFill>
                <a:latin typeface="ヒラギノ丸ゴ ProN W4"/>
                <a:ea typeface="ヒラギノ丸ゴ ProN W4"/>
                <a:cs typeface="ヒラギノ丸ゴ ProN W4"/>
                <a:sym typeface="ヒラギノ丸ゴ ProN W4"/>
              </a:defRPr>
            </a:lvl1pPr>
          </a:lstStyle>
          <a:p>
            <a:r>
              <a:t>保存</a:t>
            </a:r>
          </a:p>
        </p:txBody>
      </p:sp>
      <p:sp>
        <p:nvSpPr>
          <p:cNvPr id="222" name="実行"/>
          <p:cNvSpPr txBox="1"/>
          <p:nvPr/>
        </p:nvSpPr>
        <p:spPr>
          <a:xfrm>
            <a:off x="10313605" y="1749973"/>
            <a:ext cx="1508511" cy="5524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defRPr sz="3500">
                <a:solidFill>
                  <a:srgbClr val="000002"/>
                </a:solidFill>
                <a:latin typeface="ヒラギノ丸ゴ ProN W4"/>
                <a:ea typeface="ヒラギノ丸ゴ ProN W4"/>
                <a:cs typeface="ヒラギノ丸ゴ ProN W4"/>
                <a:sym typeface="ヒラギノ丸ゴ ProN W4"/>
              </a:defRPr>
            </a:lvl1pPr>
          </a:lstStyle>
          <a:p>
            <a:r>
              <a:t>実行</a:t>
            </a:r>
          </a:p>
        </p:txBody>
      </p:sp>
      <p:sp>
        <p:nvSpPr>
          <p:cNvPr id="223" name="線"/>
          <p:cNvSpPr/>
          <p:nvPr/>
        </p:nvSpPr>
        <p:spPr>
          <a:xfrm flipV="1">
            <a:off x="1885610" y="2451445"/>
            <a:ext cx="1" cy="552450"/>
          </a:xfrm>
          <a:prstGeom prst="line">
            <a:avLst/>
          </a:prstGeom>
          <a:ln w="88900">
            <a:solidFill>
              <a:schemeClr val="accent5">
                <a:hueOff val="-82419"/>
                <a:satOff val="-9513"/>
                <a:lumOff val="-16343"/>
              </a:schemeClr>
            </a:solidFill>
            <a:miter lim="400000"/>
          </a:ln>
        </p:spPr>
        <p:txBody>
          <a:bodyPr lIns="50800" tIns="50800" rIns="50800" bIns="50800" anchor="ctr"/>
          <a:lstStyle/>
          <a:p>
            <a:pPr defTabSz="2438338">
              <a:defRPr sz="2400">
                <a:solidFill>
                  <a:srgbClr val="5E5E5E"/>
                </a:solidFill>
                <a:latin typeface="+mn-lt"/>
                <a:ea typeface="+mn-ea"/>
                <a:cs typeface="+mn-cs"/>
                <a:sym typeface="ヒラギノ角ゴ ProN W3"/>
              </a:defRPr>
            </a:pPr>
            <a:endParaRPr/>
          </a:p>
        </p:txBody>
      </p:sp>
      <p:sp>
        <p:nvSpPr>
          <p:cNvPr id="224" name="線"/>
          <p:cNvSpPr/>
          <p:nvPr/>
        </p:nvSpPr>
        <p:spPr>
          <a:xfrm flipV="1">
            <a:off x="3921284" y="1956673"/>
            <a:ext cx="1272154" cy="1272154"/>
          </a:xfrm>
          <a:prstGeom prst="line">
            <a:avLst/>
          </a:prstGeom>
          <a:ln w="88900">
            <a:solidFill>
              <a:schemeClr val="accent5">
                <a:hueOff val="-82419"/>
                <a:satOff val="-9513"/>
                <a:lumOff val="-16343"/>
              </a:schemeClr>
            </a:solidFill>
            <a:miter lim="400000"/>
          </a:ln>
        </p:spPr>
        <p:txBody>
          <a:bodyPr lIns="50800" tIns="50800" rIns="50800" bIns="50800" anchor="ctr"/>
          <a:lstStyle/>
          <a:p>
            <a:pPr defTabSz="2438338">
              <a:defRPr sz="2400">
                <a:solidFill>
                  <a:srgbClr val="5E5E5E"/>
                </a:solidFill>
                <a:latin typeface="+mn-lt"/>
                <a:ea typeface="+mn-ea"/>
                <a:cs typeface="+mn-cs"/>
                <a:sym typeface="ヒラギノ角ゴ ProN W3"/>
              </a:defRPr>
            </a:pPr>
            <a:endParaRPr/>
          </a:p>
        </p:txBody>
      </p:sp>
      <p:sp>
        <p:nvSpPr>
          <p:cNvPr id="225" name="新規ファイル作成"/>
          <p:cNvSpPr txBox="1"/>
          <p:nvPr/>
        </p:nvSpPr>
        <p:spPr>
          <a:xfrm>
            <a:off x="253388" y="1800954"/>
            <a:ext cx="3965947" cy="5524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defRPr sz="3500">
                <a:solidFill>
                  <a:srgbClr val="000002"/>
                </a:solidFill>
                <a:latin typeface="ヒラギノ丸ゴ ProN W4"/>
                <a:ea typeface="ヒラギノ丸ゴ ProN W4"/>
                <a:cs typeface="ヒラギノ丸ゴ ProN W4"/>
                <a:sym typeface="ヒラギノ丸ゴ ProN W4"/>
              </a:defRPr>
            </a:lvl1pPr>
          </a:lstStyle>
          <a:p>
            <a:r>
              <a:t>新規ファイル作成</a:t>
            </a:r>
          </a:p>
        </p:txBody>
      </p:sp>
      <p:sp>
        <p:nvSpPr>
          <p:cNvPr id="226" name="線"/>
          <p:cNvSpPr/>
          <p:nvPr/>
        </p:nvSpPr>
        <p:spPr>
          <a:xfrm flipV="1">
            <a:off x="5845331" y="2487573"/>
            <a:ext cx="1045492" cy="749376"/>
          </a:xfrm>
          <a:prstGeom prst="line">
            <a:avLst/>
          </a:prstGeom>
          <a:ln w="88900">
            <a:solidFill>
              <a:schemeClr val="accent5">
                <a:hueOff val="-82419"/>
                <a:satOff val="-9513"/>
                <a:lumOff val="-16343"/>
              </a:schemeClr>
            </a:solidFill>
            <a:miter lim="400000"/>
          </a:ln>
        </p:spPr>
        <p:txBody>
          <a:bodyPr lIns="50800" tIns="50800" rIns="50800" bIns="50800" anchor="ctr"/>
          <a:lstStyle/>
          <a:p>
            <a:pPr defTabSz="2438338">
              <a:defRPr sz="2400">
                <a:solidFill>
                  <a:srgbClr val="5E5E5E"/>
                </a:solidFill>
                <a:latin typeface="+mn-lt"/>
                <a:ea typeface="+mn-ea"/>
                <a:cs typeface="+mn-cs"/>
                <a:sym typeface="ヒラギノ角ゴ ProN W3"/>
              </a:defRPr>
            </a:pPr>
            <a:endParaRPr/>
          </a:p>
        </p:txBody>
      </p:sp>
      <p:sp>
        <p:nvSpPr>
          <p:cNvPr id="227" name="線"/>
          <p:cNvSpPr/>
          <p:nvPr/>
        </p:nvSpPr>
        <p:spPr>
          <a:xfrm flipV="1">
            <a:off x="9442691" y="2237462"/>
            <a:ext cx="465159" cy="922080"/>
          </a:xfrm>
          <a:prstGeom prst="line">
            <a:avLst/>
          </a:prstGeom>
          <a:ln w="88900">
            <a:solidFill>
              <a:schemeClr val="accent5">
                <a:hueOff val="-82419"/>
                <a:satOff val="-9513"/>
                <a:lumOff val="-16343"/>
              </a:schemeClr>
            </a:solidFill>
            <a:miter lim="400000"/>
          </a:ln>
        </p:spPr>
        <p:txBody>
          <a:bodyPr lIns="50800" tIns="50800" rIns="50800" bIns="50800" anchor="ctr"/>
          <a:lstStyle/>
          <a:p>
            <a:pPr defTabSz="2438338">
              <a:defRPr sz="2400">
                <a:solidFill>
                  <a:srgbClr val="5E5E5E"/>
                </a:solidFill>
                <a:latin typeface="+mn-lt"/>
                <a:ea typeface="+mn-ea"/>
                <a:cs typeface="+mn-cs"/>
                <a:sym typeface="ヒラギノ角ゴ ProN W3"/>
              </a:defRPr>
            </a:pPr>
            <a:endParaRPr/>
          </a:p>
        </p:txBody>
      </p:sp>
      <p:sp>
        <p:nvSpPr>
          <p:cNvPr id="228" name="現在開いているファイル名"/>
          <p:cNvSpPr txBox="1"/>
          <p:nvPr/>
        </p:nvSpPr>
        <p:spPr>
          <a:xfrm>
            <a:off x="10892239" y="6149579"/>
            <a:ext cx="3606892" cy="12255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defRPr sz="3500">
                <a:latin typeface="ヒラギノ丸ゴ ProN W4"/>
                <a:ea typeface="ヒラギノ丸ゴ ProN W4"/>
                <a:cs typeface="ヒラギノ丸ゴ ProN W4"/>
                <a:sym typeface="ヒラギノ丸ゴ ProN W4"/>
              </a:defRPr>
            </a:lvl1pPr>
          </a:lstStyle>
          <a:p>
            <a:r>
              <a:t>現在開いているファイル名</a:t>
            </a:r>
          </a:p>
        </p:txBody>
      </p:sp>
      <p:sp>
        <p:nvSpPr>
          <p:cNvPr id="229" name="これから書き始めるカーソル"/>
          <p:cNvSpPr txBox="1"/>
          <p:nvPr/>
        </p:nvSpPr>
        <p:spPr>
          <a:xfrm>
            <a:off x="6164901" y="11137316"/>
            <a:ext cx="4165757" cy="1225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defRPr sz="3500">
                <a:latin typeface="ヒラギノ丸ゴ ProN W4"/>
                <a:ea typeface="ヒラギノ丸ゴ ProN W4"/>
                <a:cs typeface="ヒラギノ丸ゴ ProN W4"/>
                <a:sym typeface="ヒラギノ丸ゴ ProN W4"/>
              </a:defRPr>
            </a:lvl1pPr>
          </a:lstStyle>
          <a:p>
            <a:r>
              <a:t>これから書き始めるカーソル</a:t>
            </a:r>
          </a:p>
        </p:txBody>
      </p:sp>
      <p:sp>
        <p:nvSpPr>
          <p:cNvPr id="230" name="1行ずつ実行"/>
          <p:cNvSpPr txBox="1"/>
          <p:nvPr/>
        </p:nvSpPr>
        <p:spPr>
          <a:xfrm>
            <a:off x="15328955" y="1749973"/>
            <a:ext cx="2808412" cy="5524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defRPr sz="3500">
                <a:solidFill>
                  <a:srgbClr val="000002"/>
                </a:solidFill>
                <a:latin typeface="ヒラギノ丸ゴ ProN W4"/>
                <a:ea typeface="ヒラギノ丸ゴ ProN W4"/>
                <a:cs typeface="ヒラギノ丸ゴ ProN W4"/>
                <a:sym typeface="ヒラギノ丸ゴ ProN W4"/>
              </a:defRPr>
            </a:lvl1pPr>
          </a:lstStyle>
          <a:p>
            <a:r>
              <a:t>1行ずつ実行</a:t>
            </a:r>
          </a:p>
        </p:txBody>
      </p:sp>
      <p:sp>
        <p:nvSpPr>
          <p:cNvPr id="231" name="線"/>
          <p:cNvSpPr/>
          <p:nvPr/>
        </p:nvSpPr>
        <p:spPr>
          <a:xfrm flipV="1">
            <a:off x="14794115" y="2237462"/>
            <a:ext cx="465159" cy="922080"/>
          </a:xfrm>
          <a:prstGeom prst="line">
            <a:avLst/>
          </a:prstGeom>
          <a:ln w="88900">
            <a:solidFill>
              <a:schemeClr val="accent5">
                <a:hueOff val="-82419"/>
                <a:satOff val="-9513"/>
                <a:lumOff val="-16343"/>
              </a:schemeClr>
            </a:solidFill>
            <a:miter lim="400000"/>
          </a:ln>
        </p:spPr>
        <p:txBody>
          <a:bodyPr lIns="50800" tIns="50800" rIns="50800" bIns="50800" anchor="ctr"/>
          <a:lstStyle/>
          <a:p>
            <a:pPr defTabSz="2438338">
              <a:defRPr sz="2400">
                <a:solidFill>
                  <a:srgbClr val="5E5E5E"/>
                </a:solidFill>
                <a:latin typeface="+mn-lt"/>
                <a:ea typeface="+mn-ea"/>
                <a:cs typeface="+mn-cs"/>
                <a:sym typeface="ヒラギノ角ゴ ProN W3"/>
              </a:defRPr>
            </a:pPr>
            <a:endParaRPr/>
          </a:p>
        </p:txBody>
      </p:sp>
      <p:sp>
        <p:nvSpPr>
          <p:cNvPr id="24" name="Spyderを実行する">
            <a:extLst>
              <a:ext uri="{FF2B5EF4-FFF2-40B4-BE49-F238E27FC236}">
                <a16:creationId xmlns:a16="http://schemas.microsoft.com/office/drawing/2014/main" id="{D11D846C-1019-45D3-8D0F-EBB4A4981158}"/>
              </a:ext>
            </a:extLst>
          </p:cNvPr>
          <p:cNvSpPr txBox="1"/>
          <p:nvPr/>
        </p:nvSpPr>
        <p:spPr>
          <a:xfrm>
            <a:off x="7004682" y="189888"/>
            <a:ext cx="10374635" cy="9951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defRPr sz="5800">
                <a:solidFill>
                  <a:srgbClr val="FFFFFE"/>
                </a:solidFill>
                <a:latin typeface="ヒラギノ丸ゴ ProN W4"/>
                <a:ea typeface="ヒラギノ丸ゴ ProN W4"/>
                <a:cs typeface="ヒラギノ丸ゴ ProN W4"/>
                <a:sym typeface="ヒラギノ丸ゴ ProN W4"/>
              </a:defRPr>
            </a:lvl1pPr>
          </a:lstStyle>
          <a:p>
            <a:r>
              <a:rPr dirty="0" err="1"/>
              <a:t>Spyderを実行する</a:t>
            </a:r>
            <a:r>
              <a:rPr lang="ja-JP" altLang="en-US" dirty="0"/>
              <a:t>（確認事項）</a:t>
            </a:r>
            <a:endParaRPr dirty="0"/>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21B56ACD-FF1E-4D0E-8513-55C2B490D3EE}"/>
              </a:ext>
            </a:extLst>
          </p:cNvPr>
          <p:cNvPicPr>
            <a:picLocks noChangeAspect="1"/>
          </p:cNvPicPr>
          <p:nvPr/>
        </p:nvPicPr>
        <p:blipFill>
          <a:blip r:embed="rId2"/>
          <a:stretch>
            <a:fillRect/>
          </a:stretch>
        </p:blipFill>
        <p:spPr>
          <a:xfrm>
            <a:off x="5400266" y="2761011"/>
            <a:ext cx="13583467" cy="8193978"/>
          </a:xfrm>
          <a:prstGeom prst="rect">
            <a:avLst/>
          </a:prstGeom>
          <a:ln>
            <a:solidFill>
              <a:schemeClr val="tx1"/>
            </a:solidFill>
          </a:ln>
        </p:spPr>
      </p:pic>
      <p:sp>
        <p:nvSpPr>
          <p:cNvPr id="180" name="まず新しいファイルを作成してみましょう"/>
          <p:cNvSpPr txBox="1"/>
          <p:nvPr/>
        </p:nvSpPr>
        <p:spPr>
          <a:xfrm>
            <a:off x="3412485" y="1842481"/>
            <a:ext cx="18023352" cy="603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2438338">
              <a:defRPr sz="3900">
                <a:solidFill>
                  <a:srgbClr val="000002"/>
                </a:solidFill>
                <a:latin typeface="ヒラギノ丸ゴ ProN W4"/>
                <a:ea typeface="ヒラギノ丸ゴ ProN W4"/>
                <a:cs typeface="ヒラギノ丸ゴ ProN W4"/>
                <a:sym typeface="ヒラギノ丸ゴ ProN W4"/>
              </a:defRPr>
            </a:lvl1pPr>
          </a:lstStyle>
          <a:p>
            <a:r>
              <a:t>まず新しいファイルを作成してみましょう</a:t>
            </a:r>
          </a:p>
        </p:txBody>
      </p:sp>
      <p:sp>
        <p:nvSpPr>
          <p:cNvPr id="181" name="四角形"/>
          <p:cNvSpPr/>
          <p:nvPr/>
        </p:nvSpPr>
        <p:spPr>
          <a:xfrm>
            <a:off x="-9021" y="-24203"/>
            <a:ext cx="24402042" cy="1326036"/>
          </a:xfrm>
          <a:prstGeom prst="rect">
            <a:avLst/>
          </a:prstGeom>
          <a:gradFill>
            <a:gsLst>
              <a:gs pos="0">
                <a:srgbClr val="373130"/>
              </a:gs>
              <a:gs pos="100000">
                <a:srgbClr val="CDD3D5"/>
              </a:gs>
            </a:gsLst>
            <a:lin ang="5400000"/>
          </a:gradFill>
          <a:ln w="12700">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182" name="Spyderを実行する"/>
          <p:cNvSpPr txBox="1"/>
          <p:nvPr/>
        </p:nvSpPr>
        <p:spPr>
          <a:xfrm>
            <a:off x="7236846" y="141243"/>
            <a:ext cx="10374635" cy="9951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defRPr sz="5800">
                <a:solidFill>
                  <a:srgbClr val="FFFFFE"/>
                </a:solidFill>
                <a:latin typeface="ヒラギノ丸ゴ ProN W4"/>
                <a:ea typeface="ヒラギノ丸ゴ ProN W4"/>
                <a:cs typeface="ヒラギノ丸ゴ ProN W4"/>
                <a:sym typeface="ヒラギノ丸ゴ ProN W4"/>
              </a:defRPr>
            </a:lvl1pPr>
          </a:lstStyle>
          <a:p>
            <a:r>
              <a:rPr dirty="0" err="1"/>
              <a:t>Spyderを実行する</a:t>
            </a:r>
            <a:r>
              <a:rPr lang="ja-JP" altLang="en-US" dirty="0"/>
              <a:t>（確認事項）</a:t>
            </a:r>
            <a:endParaRPr dirty="0"/>
          </a:p>
        </p:txBody>
      </p:sp>
      <p:sp>
        <p:nvSpPr>
          <p:cNvPr id="183" name="楕円"/>
          <p:cNvSpPr/>
          <p:nvPr/>
        </p:nvSpPr>
        <p:spPr>
          <a:xfrm>
            <a:off x="7467658" y="4692240"/>
            <a:ext cx="4341570" cy="1494296"/>
          </a:xfrm>
          <a:prstGeom prst="ellipse">
            <a:avLst/>
          </a:prstGeom>
          <a:ln w="63500">
            <a:solidFill>
              <a:srgbClr val="0000FF"/>
            </a:solidFill>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184" name="楕円"/>
          <p:cNvSpPr/>
          <p:nvPr/>
        </p:nvSpPr>
        <p:spPr>
          <a:xfrm>
            <a:off x="4766149" y="3596340"/>
            <a:ext cx="1859199" cy="1494296"/>
          </a:xfrm>
          <a:prstGeom prst="ellipse">
            <a:avLst/>
          </a:prstGeom>
          <a:ln w="63500">
            <a:solidFill>
              <a:srgbClr val="0000FF"/>
            </a:solidFill>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185" name="左上の新規作成のアイコンをクリックするとエディタに”タイトル無し0.py”のファイルが作成されます。.pyの拡張子なのでpythonのファイルになります。"/>
          <p:cNvSpPr txBox="1"/>
          <p:nvPr/>
        </p:nvSpPr>
        <p:spPr>
          <a:xfrm>
            <a:off x="3180324" y="11782888"/>
            <a:ext cx="18023352" cy="13525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2438338">
              <a:defRPr sz="3900">
                <a:solidFill>
                  <a:srgbClr val="000002"/>
                </a:solidFill>
                <a:latin typeface="ヒラギノ丸ゴ ProN W4"/>
                <a:ea typeface="ヒラギノ丸ゴ ProN W4"/>
                <a:cs typeface="ヒラギノ丸ゴ ProN W4"/>
                <a:sym typeface="ヒラギノ丸ゴ ProN W4"/>
              </a:defRPr>
            </a:lvl1pPr>
          </a:lstStyle>
          <a:p>
            <a:r>
              <a:t>左上の新規作成のアイコンをクリックするとエディタに”タイトル無し0.py”のファイルが作成されます。.pyの拡張子なのでpythonのファイルになります。</a:t>
            </a:r>
          </a:p>
        </p:txBody>
      </p:sp>
    </p:spTree>
    <p:extLst>
      <p:ext uri="{BB962C8B-B14F-4D97-AF65-F5344CB8AC3E}">
        <p14:creationId xmlns:p14="http://schemas.microsoft.com/office/powerpoint/2010/main" val="276428328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 name="スクリーンショット 2021-05-20 17.18.41.png" descr="スクリーンショット 2021-05-20 17.18.41.png"/>
          <p:cNvPicPr>
            <a:picLocks noChangeAspect="1"/>
          </p:cNvPicPr>
          <p:nvPr/>
        </p:nvPicPr>
        <p:blipFill>
          <a:blip r:embed="rId2"/>
          <a:srcRect t="4512" b="12283"/>
          <a:stretch>
            <a:fillRect/>
          </a:stretch>
        </p:blipFill>
        <p:spPr>
          <a:xfrm>
            <a:off x="5137711" y="2978577"/>
            <a:ext cx="13836614" cy="8345732"/>
          </a:xfrm>
          <a:prstGeom prst="rect">
            <a:avLst/>
          </a:prstGeom>
          <a:ln w="25400">
            <a:solidFill>
              <a:srgbClr val="000000"/>
            </a:solidFill>
            <a:miter lim="400000"/>
          </a:ln>
        </p:spPr>
      </p:pic>
      <p:sp>
        <p:nvSpPr>
          <p:cNvPr id="180" name="まず新しいファイルを作成してみましょう"/>
          <p:cNvSpPr txBox="1"/>
          <p:nvPr/>
        </p:nvSpPr>
        <p:spPr>
          <a:xfrm>
            <a:off x="3412485" y="1842481"/>
            <a:ext cx="18023352" cy="603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2438338">
              <a:defRPr sz="3900">
                <a:solidFill>
                  <a:srgbClr val="000002"/>
                </a:solidFill>
                <a:latin typeface="ヒラギノ丸ゴ ProN W4"/>
                <a:ea typeface="ヒラギノ丸ゴ ProN W4"/>
                <a:cs typeface="ヒラギノ丸ゴ ProN W4"/>
                <a:sym typeface="ヒラギノ丸ゴ ProN W4"/>
              </a:defRPr>
            </a:lvl1pPr>
          </a:lstStyle>
          <a:p>
            <a:r>
              <a:t>まず新しいファイルを作成してみましょう</a:t>
            </a:r>
          </a:p>
        </p:txBody>
      </p:sp>
      <p:sp>
        <p:nvSpPr>
          <p:cNvPr id="181" name="四角形"/>
          <p:cNvSpPr/>
          <p:nvPr/>
        </p:nvSpPr>
        <p:spPr>
          <a:xfrm>
            <a:off x="-9021" y="-24203"/>
            <a:ext cx="24402042" cy="1326036"/>
          </a:xfrm>
          <a:prstGeom prst="rect">
            <a:avLst/>
          </a:prstGeom>
          <a:gradFill>
            <a:gsLst>
              <a:gs pos="0">
                <a:srgbClr val="373130"/>
              </a:gs>
              <a:gs pos="100000">
                <a:srgbClr val="CDD3D5"/>
              </a:gs>
            </a:gsLst>
            <a:lin ang="5400000"/>
          </a:gradFill>
          <a:ln w="12700">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182" name="Spyderを実行する"/>
          <p:cNvSpPr txBox="1"/>
          <p:nvPr/>
        </p:nvSpPr>
        <p:spPr>
          <a:xfrm>
            <a:off x="9244931" y="219715"/>
            <a:ext cx="6358460" cy="838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defRPr sz="5800">
                <a:solidFill>
                  <a:srgbClr val="FFFFFE"/>
                </a:solidFill>
                <a:latin typeface="ヒラギノ丸ゴ ProN W4"/>
                <a:ea typeface="ヒラギノ丸ゴ ProN W4"/>
                <a:cs typeface="ヒラギノ丸ゴ ProN W4"/>
                <a:sym typeface="ヒラギノ丸ゴ ProN W4"/>
              </a:defRPr>
            </a:lvl1pPr>
          </a:lstStyle>
          <a:p>
            <a:r>
              <a:t>Spyderを実行する</a:t>
            </a:r>
          </a:p>
        </p:txBody>
      </p:sp>
      <p:sp>
        <p:nvSpPr>
          <p:cNvPr id="183" name="楕円"/>
          <p:cNvSpPr/>
          <p:nvPr/>
        </p:nvSpPr>
        <p:spPr>
          <a:xfrm>
            <a:off x="7416400" y="4449431"/>
            <a:ext cx="4341570" cy="1494296"/>
          </a:xfrm>
          <a:prstGeom prst="ellipse">
            <a:avLst/>
          </a:prstGeom>
          <a:ln w="63500">
            <a:solidFill>
              <a:srgbClr val="0000FF"/>
            </a:solidFill>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184" name="楕円"/>
          <p:cNvSpPr/>
          <p:nvPr/>
        </p:nvSpPr>
        <p:spPr>
          <a:xfrm>
            <a:off x="4771648" y="2923207"/>
            <a:ext cx="1859199" cy="1494296"/>
          </a:xfrm>
          <a:prstGeom prst="ellipse">
            <a:avLst/>
          </a:prstGeom>
          <a:ln w="63500">
            <a:solidFill>
              <a:srgbClr val="0000FF"/>
            </a:solidFill>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185" name="左上の新規作成のアイコンをクリックするとエディタに”タイトル無し0.py”のファイルが作成されます。.pyの拡張子なのでpythonのファイルになります。"/>
          <p:cNvSpPr txBox="1"/>
          <p:nvPr/>
        </p:nvSpPr>
        <p:spPr>
          <a:xfrm>
            <a:off x="3180324" y="11782888"/>
            <a:ext cx="18023352" cy="13525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2438338">
              <a:defRPr sz="3900">
                <a:solidFill>
                  <a:srgbClr val="000002"/>
                </a:solidFill>
                <a:latin typeface="ヒラギノ丸ゴ ProN W4"/>
                <a:ea typeface="ヒラギノ丸ゴ ProN W4"/>
                <a:cs typeface="ヒラギノ丸ゴ ProN W4"/>
                <a:sym typeface="ヒラギノ丸ゴ ProN W4"/>
              </a:defRPr>
            </a:lvl1pPr>
          </a:lstStyle>
          <a:p>
            <a:r>
              <a:t>左上の新規作成のアイコンをクリックするとエディタに”タイトル無し0.py”のファイルが作成されます。.pyの拡張子なのでpythonのファイルになります。</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88" name="医療とAI・ビッグデータ入門フォルダの演習1.txtを開いてみましょう"/>
          <p:cNvSpPr txBox="1"/>
          <p:nvPr/>
        </p:nvSpPr>
        <p:spPr>
          <a:xfrm>
            <a:off x="4334079" y="1698394"/>
            <a:ext cx="15715841" cy="7335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rPr dirty="0"/>
              <a:t>医療とAI・ビッグデータ入門フォルダの1.txtを開いてみましょう</a:t>
            </a:r>
          </a:p>
        </p:txBody>
      </p:sp>
      <p:sp>
        <p:nvSpPr>
          <p:cNvPr id="190" name="# 1)変数と型…"/>
          <p:cNvSpPr txBox="1"/>
          <p:nvPr/>
        </p:nvSpPr>
        <p:spPr>
          <a:xfrm>
            <a:off x="15218241" y="2824073"/>
            <a:ext cx="4494820" cy="105669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2900"/>
            </a:pPr>
            <a:r>
              <a:rPr sz="4000" dirty="0"/>
              <a:t># 1)</a:t>
            </a:r>
            <a:r>
              <a:rPr sz="4000" dirty="0" err="1"/>
              <a:t>変数と型</a:t>
            </a:r>
            <a:endParaRPr sz="4000" dirty="0"/>
          </a:p>
          <a:p>
            <a:pPr algn="l">
              <a:defRPr sz="2900"/>
            </a:pPr>
            <a:endParaRPr sz="4000" dirty="0"/>
          </a:p>
          <a:p>
            <a:pPr algn="l">
              <a:defRPr sz="2900"/>
            </a:pPr>
            <a:r>
              <a:rPr sz="4000" dirty="0"/>
              <a:t>x = 35</a:t>
            </a:r>
          </a:p>
          <a:p>
            <a:pPr algn="l">
              <a:defRPr sz="2900"/>
            </a:pPr>
            <a:r>
              <a:rPr sz="4000" dirty="0"/>
              <a:t>data = 35</a:t>
            </a:r>
          </a:p>
          <a:p>
            <a:pPr algn="l">
              <a:defRPr sz="2900"/>
            </a:pPr>
            <a:r>
              <a:rPr sz="4000" dirty="0"/>
              <a:t>print(x)</a:t>
            </a:r>
          </a:p>
          <a:p>
            <a:pPr algn="l">
              <a:defRPr sz="2900"/>
            </a:pPr>
            <a:r>
              <a:rPr sz="4000" dirty="0"/>
              <a:t>print(data)</a:t>
            </a:r>
          </a:p>
          <a:p>
            <a:pPr algn="l">
              <a:defRPr sz="2900"/>
            </a:pPr>
            <a:r>
              <a:rPr sz="4000" dirty="0"/>
              <a:t>data = 45</a:t>
            </a:r>
          </a:p>
          <a:p>
            <a:pPr algn="l">
              <a:defRPr sz="2900"/>
            </a:pPr>
            <a:r>
              <a:rPr sz="4000" dirty="0"/>
              <a:t>print(data)</a:t>
            </a:r>
          </a:p>
          <a:p>
            <a:pPr algn="l">
              <a:defRPr sz="2900"/>
            </a:pPr>
            <a:r>
              <a:rPr sz="4000" dirty="0"/>
              <a:t>data = "</a:t>
            </a:r>
            <a:r>
              <a:rPr sz="4000" dirty="0" err="1"/>
              <a:t>こんにちは</a:t>
            </a:r>
            <a:r>
              <a:rPr sz="4000" dirty="0"/>
              <a:t>"</a:t>
            </a:r>
          </a:p>
          <a:p>
            <a:pPr algn="l">
              <a:defRPr sz="2900"/>
            </a:pPr>
            <a:r>
              <a:rPr sz="4000" dirty="0"/>
              <a:t>print(data)</a:t>
            </a:r>
          </a:p>
          <a:p>
            <a:pPr algn="l">
              <a:defRPr sz="2900"/>
            </a:pPr>
            <a:r>
              <a:rPr sz="4000" dirty="0"/>
              <a:t>x = 35</a:t>
            </a:r>
          </a:p>
          <a:p>
            <a:pPr algn="l">
              <a:defRPr sz="2900"/>
            </a:pPr>
            <a:r>
              <a:rPr sz="4000" dirty="0"/>
              <a:t>print(type(x))</a:t>
            </a:r>
          </a:p>
          <a:p>
            <a:pPr algn="l">
              <a:defRPr sz="2900"/>
            </a:pPr>
            <a:r>
              <a:rPr sz="4000" dirty="0"/>
              <a:t>x2 = 3.5</a:t>
            </a:r>
          </a:p>
          <a:p>
            <a:pPr algn="l">
              <a:defRPr sz="2900"/>
            </a:pPr>
            <a:r>
              <a:rPr sz="4000" dirty="0"/>
              <a:t>print(type(x2))</a:t>
            </a:r>
          </a:p>
          <a:p>
            <a:pPr algn="l">
              <a:defRPr sz="2900"/>
            </a:pPr>
            <a:r>
              <a:rPr sz="4000" dirty="0"/>
              <a:t>data = "</a:t>
            </a:r>
            <a:r>
              <a:rPr sz="4000" dirty="0" err="1"/>
              <a:t>こんにちは</a:t>
            </a:r>
            <a:r>
              <a:rPr sz="4000" dirty="0"/>
              <a:t>"</a:t>
            </a:r>
          </a:p>
          <a:p>
            <a:pPr algn="l">
              <a:defRPr sz="2900"/>
            </a:pPr>
            <a:r>
              <a:rPr sz="4000" dirty="0"/>
              <a:t>print(type(data))</a:t>
            </a:r>
          </a:p>
          <a:p>
            <a:pPr algn="l">
              <a:defRPr sz="2900"/>
            </a:pPr>
            <a:r>
              <a:rPr sz="4000" dirty="0"/>
              <a:t> </a:t>
            </a:r>
          </a:p>
        </p:txBody>
      </p:sp>
      <p:sp>
        <p:nvSpPr>
          <p:cNvPr id="192" name="データの操作の仕方について"/>
          <p:cNvSpPr txBox="1"/>
          <p:nvPr/>
        </p:nvSpPr>
        <p:spPr>
          <a:xfrm>
            <a:off x="6693186" y="324932"/>
            <a:ext cx="10997628"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データの操作の仕方について</a:t>
            </a:r>
          </a:p>
        </p:txBody>
      </p:sp>
      <p:pic>
        <p:nvPicPr>
          <p:cNvPr id="3" name="図 2">
            <a:extLst>
              <a:ext uri="{FF2B5EF4-FFF2-40B4-BE49-F238E27FC236}">
                <a16:creationId xmlns:a16="http://schemas.microsoft.com/office/drawing/2014/main" id="{C0E26471-8554-4145-A2A5-D7ECDEA5D7BB}"/>
              </a:ext>
            </a:extLst>
          </p:cNvPr>
          <p:cNvPicPr>
            <a:picLocks noChangeAspect="1"/>
          </p:cNvPicPr>
          <p:nvPr/>
        </p:nvPicPr>
        <p:blipFill>
          <a:blip r:embed="rId2"/>
          <a:stretch>
            <a:fillRect/>
          </a:stretch>
        </p:blipFill>
        <p:spPr>
          <a:xfrm>
            <a:off x="3372996" y="2719539"/>
            <a:ext cx="7527615" cy="10451912"/>
          </a:xfrm>
          <a:prstGeom prst="rect">
            <a:avLst/>
          </a:prstGeom>
          <a:ln>
            <a:solidFill>
              <a:schemeClr val="tx1"/>
            </a:solidFill>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33C21544-EB37-427A-8B50-5A068DD992DF}"/>
              </a:ext>
            </a:extLst>
          </p:cNvPr>
          <p:cNvPicPr>
            <a:picLocks noChangeAspect="1"/>
          </p:cNvPicPr>
          <p:nvPr/>
        </p:nvPicPr>
        <p:blipFill>
          <a:blip r:embed="rId2"/>
          <a:stretch>
            <a:fillRect/>
          </a:stretch>
        </p:blipFill>
        <p:spPr>
          <a:xfrm>
            <a:off x="1414444" y="4687510"/>
            <a:ext cx="5432374" cy="7542720"/>
          </a:xfrm>
          <a:prstGeom prst="rect">
            <a:avLst/>
          </a:prstGeom>
          <a:ln>
            <a:solidFill>
              <a:schemeClr val="tx1"/>
            </a:solidFill>
          </a:ln>
        </p:spPr>
      </p:pic>
      <p:sp>
        <p:nvSpPr>
          <p:cNvPr id="194"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95" name="左側のエディタに”#1) 変数”をコピー＆ペーストをしてみましょう"/>
          <p:cNvSpPr txBox="1"/>
          <p:nvPr/>
        </p:nvSpPr>
        <p:spPr>
          <a:xfrm>
            <a:off x="4493317" y="1915935"/>
            <a:ext cx="15397366" cy="628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左側のエディタに”#1) 変数”をコピー＆ペーストをしてみましょう</a:t>
            </a:r>
          </a:p>
        </p:txBody>
      </p:sp>
      <p:pic>
        <p:nvPicPr>
          <p:cNvPr id="197" name="スクリーンショット 2021-04-14 7.47.19.png" descr="スクリーンショット 2021-04-14 7.47.19.png"/>
          <p:cNvPicPr>
            <a:picLocks noChangeAspect="1"/>
          </p:cNvPicPr>
          <p:nvPr/>
        </p:nvPicPr>
        <p:blipFill>
          <a:blip r:embed="rId3"/>
          <a:stretch>
            <a:fillRect/>
          </a:stretch>
        </p:blipFill>
        <p:spPr>
          <a:xfrm>
            <a:off x="10286627" y="3735093"/>
            <a:ext cx="12889403" cy="8023814"/>
          </a:xfrm>
          <a:prstGeom prst="rect">
            <a:avLst/>
          </a:prstGeom>
          <a:ln w="25400">
            <a:solidFill>
              <a:srgbClr val="000000"/>
            </a:solidFill>
            <a:miter lim="400000"/>
          </a:ln>
        </p:spPr>
      </p:pic>
      <p:sp>
        <p:nvSpPr>
          <p:cNvPr id="198" name="データの操作の仕方について"/>
          <p:cNvSpPr txBox="1"/>
          <p:nvPr/>
        </p:nvSpPr>
        <p:spPr>
          <a:xfrm>
            <a:off x="6693186" y="324932"/>
            <a:ext cx="10997628"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データの操作の仕方について</a:t>
            </a:r>
          </a:p>
        </p:txBody>
      </p:sp>
      <p:sp>
        <p:nvSpPr>
          <p:cNvPr id="200" name="四角形"/>
          <p:cNvSpPr/>
          <p:nvPr/>
        </p:nvSpPr>
        <p:spPr>
          <a:xfrm>
            <a:off x="1414445" y="5181038"/>
            <a:ext cx="2411598" cy="2687615"/>
          </a:xfrm>
          <a:prstGeom prst="rect">
            <a:avLst/>
          </a:prstGeom>
          <a:solidFill>
            <a:schemeClr val="accent1">
              <a:alpha val="53873"/>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01" name="線"/>
          <p:cNvSpPr/>
          <p:nvPr/>
        </p:nvSpPr>
        <p:spPr>
          <a:xfrm>
            <a:off x="4196936" y="4687510"/>
            <a:ext cx="5931354" cy="2331022"/>
          </a:xfrm>
          <a:custGeom>
            <a:avLst/>
            <a:gdLst/>
            <a:ahLst/>
            <a:cxnLst>
              <a:cxn ang="0">
                <a:pos x="wd2" y="hd2"/>
              </a:cxn>
              <a:cxn ang="5400000">
                <a:pos x="wd2" y="hd2"/>
              </a:cxn>
              <a:cxn ang="10800000">
                <a:pos x="wd2" y="hd2"/>
              </a:cxn>
              <a:cxn ang="16200000">
                <a:pos x="wd2" y="hd2"/>
              </a:cxn>
            </a:cxnLst>
            <a:rect l="0" t="0" r="r" b="b"/>
            <a:pathLst>
              <a:path w="21600" h="20499" extrusionOk="0">
                <a:moveTo>
                  <a:pt x="0" y="8408"/>
                </a:moveTo>
                <a:cubicBezTo>
                  <a:pt x="1129" y="9927"/>
                  <a:pt x="2615" y="10932"/>
                  <a:pt x="4240" y="11969"/>
                </a:cubicBezTo>
                <a:cubicBezTo>
                  <a:pt x="11356" y="16512"/>
                  <a:pt x="20021" y="9547"/>
                  <a:pt x="15491" y="1414"/>
                </a:cubicBezTo>
                <a:cubicBezTo>
                  <a:pt x="14194" y="-916"/>
                  <a:pt x="12308" y="-337"/>
                  <a:pt x="11404" y="2942"/>
                </a:cubicBezTo>
                <a:cubicBezTo>
                  <a:pt x="9237" y="10809"/>
                  <a:pt x="12766" y="19607"/>
                  <a:pt x="17378" y="20430"/>
                </a:cubicBezTo>
                <a:cubicBezTo>
                  <a:pt x="18802" y="20684"/>
                  <a:pt x="20233" y="20227"/>
                  <a:pt x="21600" y="19231"/>
                </a:cubicBezTo>
              </a:path>
            </a:pathLst>
          </a:custGeom>
          <a:ln w="88900">
            <a:solidFill>
              <a:srgbClr val="000000"/>
            </a:solidFill>
            <a:miter lim="400000"/>
            <a:tailEnd type="triangle"/>
          </a:ln>
        </p:spPr>
        <p:txBody>
          <a:bodyPr lIns="50800" tIns="50800" rIns="50800" bIns="50800" anchor="ctr"/>
          <a:lstStyle/>
          <a:p>
            <a:endParaRPr/>
          </a:p>
        </p:txBody>
      </p:sp>
      <p:sp>
        <p:nvSpPr>
          <p:cNvPr id="202" name="四角形"/>
          <p:cNvSpPr/>
          <p:nvPr/>
        </p:nvSpPr>
        <p:spPr>
          <a:xfrm>
            <a:off x="10419237" y="5683304"/>
            <a:ext cx="3024077" cy="2349392"/>
          </a:xfrm>
          <a:prstGeom prst="rect">
            <a:avLst/>
          </a:prstGeom>
          <a:solidFill>
            <a:schemeClr val="accent1">
              <a:alpha val="53873"/>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05" name="拡大するとこのようになっております。"/>
          <p:cNvSpPr txBox="1"/>
          <p:nvPr/>
        </p:nvSpPr>
        <p:spPr>
          <a:xfrm>
            <a:off x="7482395" y="1915935"/>
            <a:ext cx="9419210" cy="628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拡大するとこのようになっております。</a:t>
            </a:r>
          </a:p>
        </p:txBody>
      </p:sp>
      <p:sp>
        <p:nvSpPr>
          <p:cNvPr id="208" name="データの操作の仕方について"/>
          <p:cNvSpPr txBox="1"/>
          <p:nvPr/>
        </p:nvSpPr>
        <p:spPr>
          <a:xfrm>
            <a:off x="6693186" y="324932"/>
            <a:ext cx="10997628"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データの操作の仕方について</a:t>
            </a:r>
          </a:p>
        </p:txBody>
      </p:sp>
      <p:pic>
        <p:nvPicPr>
          <p:cNvPr id="3" name="図 2">
            <a:extLst>
              <a:ext uri="{FF2B5EF4-FFF2-40B4-BE49-F238E27FC236}">
                <a16:creationId xmlns:a16="http://schemas.microsoft.com/office/drawing/2014/main" id="{9A1CA069-D62E-4933-93DB-E6D4A051DFB5}"/>
              </a:ext>
            </a:extLst>
          </p:cNvPr>
          <p:cNvPicPr>
            <a:picLocks noChangeAspect="1"/>
          </p:cNvPicPr>
          <p:nvPr/>
        </p:nvPicPr>
        <p:blipFill>
          <a:blip r:embed="rId2"/>
          <a:stretch>
            <a:fillRect/>
          </a:stretch>
        </p:blipFill>
        <p:spPr>
          <a:xfrm>
            <a:off x="7482395" y="3049739"/>
            <a:ext cx="8870806" cy="10085138"/>
          </a:xfrm>
          <a:prstGeom prst="rect">
            <a:avLst/>
          </a:prstGeom>
          <a:ln>
            <a:solidFill>
              <a:schemeClr val="tx1"/>
            </a:solidFill>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59397DA4-8A03-49E5-A44D-11A7C1618C6A}"/>
              </a:ext>
            </a:extLst>
          </p:cNvPr>
          <p:cNvPicPr>
            <a:picLocks noChangeAspect="1"/>
          </p:cNvPicPr>
          <p:nvPr/>
        </p:nvPicPr>
        <p:blipFill>
          <a:blip r:embed="rId2"/>
          <a:stretch>
            <a:fillRect/>
          </a:stretch>
        </p:blipFill>
        <p:spPr>
          <a:xfrm>
            <a:off x="5087115" y="3297768"/>
            <a:ext cx="14209770" cy="9591595"/>
          </a:xfrm>
          <a:prstGeom prst="rect">
            <a:avLst/>
          </a:prstGeom>
          <a:ln>
            <a:solidFill>
              <a:schemeClr val="tx1"/>
            </a:solidFill>
          </a:ln>
        </p:spPr>
      </p:pic>
      <p:sp>
        <p:nvSpPr>
          <p:cNvPr id="234"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35" name="データの操作の仕方について"/>
          <p:cNvSpPr txBox="1"/>
          <p:nvPr/>
        </p:nvSpPr>
        <p:spPr>
          <a:xfrm>
            <a:off x="6693186" y="324932"/>
            <a:ext cx="10997628"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データの操作の仕方について</a:t>
            </a:r>
          </a:p>
        </p:txBody>
      </p:sp>
      <p:sp>
        <p:nvSpPr>
          <p:cNvPr id="236" name="円形"/>
          <p:cNvSpPr/>
          <p:nvPr/>
        </p:nvSpPr>
        <p:spPr>
          <a:xfrm>
            <a:off x="14016639" y="3191443"/>
            <a:ext cx="1270001" cy="1270001"/>
          </a:xfrm>
          <a:prstGeom prst="ellipse">
            <a:avLst/>
          </a:prstGeom>
          <a:ln w="1397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37" name="カーソルを” X= 35”の行に合わせて(クリックして)、１行ずつ実行を押してみましょう"/>
          <p:cNvSpPr txBox="1"/>
          <p:nvPr/>
        </p:nvSpPr>
        <p:spPr>
          <a:xfrm>
            <a:off x="3175559" y="2130321"/>
            <a:ext cx="18032883"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カーソルを” X= 35”の行に合わせて(クリックして)、１行ずつ実行を押してみましょう</a:t>
            </a:r>
          </a:p>
        </p:txBody>
      </p:sp>
      <p:sp>
        <p:nvSpPr>
          <p:cNvPr id="238" name="楕円"/>
          <p:cNvSpPr/>
          <p:nvPr/>
        </p:nvSpPr>
        <p:spPr>
          <a:xfrm>
            <a:off x="6433306" y="9457883"/>
            <a:ext cx="3133846" cy="1270001"/>
          </a:xfrm>
          <a:prstGeom prst="ellipse">
            <a:avLst/>
          </a:prstGeom>
          <a:ln w="1397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pythonの基礎…"/>
          <p:cNvSpPr txBox="1">
            <a:spLocks noGrp="1"/>
          </p:cNvSpPr>
          <p:nvPr>
            <p:ph type="subTitle" sz="quarter" idx="1"/>
          </p:nvPr>
        </p:nvSpPr>
        <p:spPr>
          <a:xfrm>
            <a:off x="1778000" y="5324308"/>
            <a:ext cx="20828000" cy="1587500"/>
          </a:xfrm>
          <a:prstGeom prst="rect">
            <a:avLst/>
          </a:prstGeom>
        </p:spPr>
        <p:txBody>
          <a:bodyPr/>
          <a:lstStyle/>
          <a:p>
            <a:pPr defTabSz="685165">
              <a:defRPr sz="4814"/>
            </a:pPr>
            <a:r>
              <a:rPr dirty="0" err="1"/>
              <a:t>pythonの基礎</a:t>
            </a:r>
            <a:endParaRPr dirty="0"/>
          </a:p>
          <a:p>
            <a:pPr defTabSz="685165">
              <a:defRPr sz="4482"/>
            </a:pPr>
            <a:r>
              <a:rPr dirty="0"/>
              <a:t>~</a:t>
            </a:r>
            <a:r>
              <a:rPr dirty="0" err="1"/>
              <a:t>データの扱い、numpy、pandasについて</a:t>
            </a:r>
            <a:r>
              <a:rPr dirty="0"/>
              <a:t>~</a:t>
            </a:r>
          </a:p>
        </p:txBody>
      </p:sp>
      <p:sp>
        <p:nvSpPr>
          <p:cNvPr id="140" name="四角形"/>
          <p:cNvSpPr/>
          <p:nvPr/>
        </p:nvSpPr>
        <p:spPr>
          <a:xfrm>
            <a:off x="0" y="1678131"/>
            <a:ext cx="24384000" cy="2615431"/>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1" name="医療とAI・ビッグデータ入門"/>
          <p:cNvSpPr txBox="1"/>
          <p:nvPr/>
        </p:nvSpPr>
        <p:spPr>
          <a:xfrm>
            <a:off x="5997576" y="2493722"/>
            <a:ext cx="12388848" cy="9842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6900">
                <a:solidFill>
                  <a:srgbClr val="FFFFFF"/>
                </a:solidFill>
              </a:defRPr>
            </a:lvl1pPr>
          </a:lstStyle>
          <a:p>
            <a:r>
              <a:t>医療とAI・ビッグデータ入門</a:t>
            </a:r>
          </a:p>
        </p:txBody>
      </p:sp>
      <p:sp>
        <p:nvSpPr>
          <p:cNvPr id="142" name="統合教育機構…"/>
          <p:cNvSpPr txBox="1"/>
          <p:nvPr/>
        </p:nvSpPr>
        <p:spPr>
          <a:xfrm>
            <a:off x="19845385" y="11454438"/>
            <a:ext cx="4045240" cy="1587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defTabSz="668655">
              <a:defRPr sz="4698">
                <a:latin typeface="+mn-lt"/>
                <a:ea typeface="+mn-ea"/>
                <a:cs typeface="+mn-cs"/>
                <a:sym typeface="ヒラギノ角ゴ ProN W3"/>
              </a:defRPr>
            </a:pPr>
            <a:r>
              <a:t>統合教育機構</a:t>
            </a:r>
          </a:p>
          <a:p>
            <a:pPr defTabSz="668655">
              <a:defRPr sz="4698">
                <a:latin typeface="+mn-lt"/>
                <a:ea typeface="+mn-ea"/>
                <a:cs typeface="+mn-cs"/>
                <a:sym typeface="ヒラギノ角ゴ ProN W3"/>
              </a:defRPr>
            </a:pPr>
            <a:r>
              <a:t>須藤毅顕</a:t>
            </a:r>
          </a:p>
        </p:txBody>
      </p:sp>
      <p:sp>
        <p:nvSpPr>
          <p:cNvPr id="143" name="2021/6/28 17:15~18:00"/>
          <p:cNvSpPr txBox="1"/>
          <p:nvPr/>
        </p:nvSpPr>
        <p:spPr>
          <a:xfrm>
            <a:off x="17402655" y="275021"/>
            <a:ext cx="6981345" cy="1587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defTabSz="668655">
              <a:defRPr sz="4698">
                <a:latin typeface="+mn-lt"/>
                <a:ea typeface="+mn-ea"/>
                <a:cs typeface="+mn-cs"/>
                <a:sym typeface="ヒラギノ角ゴ ProN W3"/>
              </a:defRPr>
            </a:lvl1pPr>
          </a:lstStyle>
          <a:p>
            <a:r>
              <a:rPr dirty="0"/>
              <a:t>202</a:t>
            </a:r>
            <a:r>
              <a:rPr lang="en-US" dirty="0"/>
              <a:t>2</a:t>
            </a:r>
            <a:r>
              <a:rPr dirty="0"/>
              <a:t>/6/2</a:t>
            </a:r>
            <a:r>
              <a:rPr lang="en-US" dirty="0"/>
              <a:t>7</a:t>
            </a:r>
            <a:r>
              <a:rPr dirty="0"/>
              <a:t> 1</a:t>
            </a:r>
            <a:r>
              <a:rPr lang="en-US" dirty="0"/>
              <a:t>6</a:t>
            </a:r>
            <a:r>
              <a:rPr dirty="0"/>
              <a:t>:</a:t>
            </a:r>
            <a:r>
              <a:rPr lang="en-US" dirty="0"/>
              <a:t>30</a:t>
            </a:r>
            <a:r>
              <a:rPr dirty="0"/>
              <a:t>~18:00</a:t>
            </a:r>
          </a:p>
        </p:txBody>
      </p:sp>
      <p:sp>
        <p:nvSpPr>
          <p:cNvPr id="2" name="テキスト ボックス 1">
            <a:extLst>
              <a:ext uri="{FF2B5EF4-FFF2-40B4-BE49-F238E27FC236}">
                <a16:creationId xmlns:a16="http://schemas.microsoft.com/office/drawing/2014/main" id="{31698565-13E9-AD78-3100-1ECB48507458}"/>
              </a:ext>
            </a:extLst>
          </p:cNvPr>
          <p:cNvSpPr txBox="1"/>
          <p:nvPr/>
        </p:nvSpPr>
        <p:spPr>
          <a:xfrm>
            <a:off x="799432" y="11222278"/>
            <a:ext cx="6959065" cy="8781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本教材を使用した際にはお手数ですが、</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ctr" defTabSz="2438400" rtl="0" fontAlgn="auto" latinLnBrk="0" hangingPunct="0">
              <a:lnSpc>
                <a:spcPct val="90000"/>
              </a:lnSpc>
              <a:spcBef>
                <a:spcPts val="0"/>
              </a:spcBef>
              <a:spcAft>
                <a:spcPts val="0"/>
              </a:spcAft>
              <a:buClrTx/>
              <a:buSzTx/>
              <a:buFontTx/>
              <a:buNone/>
              <a:tabLst/>
            </a:pP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下記アンケートフォームにご協力下さい。</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3" name="テキスト ボックス 2">
            <a:extLst>
              <a:ext uri="{FF2B5EF4-FFF2-40B4-BE49-F238E27FC236}">
                <a16:creationId xmlns:a16="http://schemas.microsoft.com/office/drawing/2014/main" id="{0955D718-36F0-33D2-28AB-216DD551BC57}"/>
              </a:ext>
            </a:extLst>
          </p:cNvPr>
          <p:cNvSpPr txBox="1"/>
          <p:nvPr/>
        </p:nvSpPr>
        <p:spPr>
          <a:xfrm>
            <a:off x="1098617" y="12470367"/>
            <a:ext cx="6659880" cy="4247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rtl="0" fontAlgn="base"/>
            <a:r>
              <a:rPr lang="en-US" altLang="ja-JP" sz="2400" b="0" i="0" u="sng" strike="noStrike" dirty="0">
                <a:solidFill>
                  <a:srgbClr val="0563C1"/>
                </a:solidFill>
                <a:effectLst/>
                <a:latin typeface="Meiryo UI" panose="020B0604030504040204" pitchFamily="50" charset="-128"/>
                <a:ea typeface="Meiryo UI" panose="020B0604030504040204" pitchFamily="50" charset="-128"/>
                <a:hlinkClick r:id="rId2"/>
              </a:rPr>
              <a:t>https://forms.gle/cgej2DL5PvneRhCp8</a:t>
            </a:r>
            <a:r>
              <a:rPr lang="en-US" altLang="ja-JP" sz="2400" b="0" i="0" dirty="0">
                <a:solidFill>
                  <a:srgbClr val="0563C1"/>
                </a:solidFill>
                <a:effectLst/>
                <a:latin typeface="Meiryo UI" panose="020B0604030504040204" pitchFamily="50" charset="-128"/>
                <a:ea typeface="Meiryo UI" panose="020B0604030504040204" pitchFamily="50" charset="-128"/>
              </a:rPr>
              <a:t> </a:t>
            </a:r>
            <a:endParaRPr lang="en-US" altLang="ja-JP" b="0" i="0" dirty="0">
              <a:solidFill>
                <a:srgbClr val="000000"/>
              </a:solidFill>
              <a:effectLst/>
              <a:latin typeface="Meiryo UI" panose="020B0604030504040204" pitchFamily="50" charset="-128"/>
              <a:ea typeface="Meiryo UI" panose="020B0604030504040204" pitchFamily="50" charset="-128"/>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D2D1187F-6609-46E8-9D79-4280403321B4}"/>
              </a:ext>
            </a:extLst>
          </p:cNvPr>
          <p:cNvPicPr>
            <a:picLocks noChangeAspect="1"/>
          </p:cNvPicPr>
          <p:nvPr/>
        </p:nvPicPr>
        <p:blipFill>
          <a:blip r:embed="rId2"/>
          <a:stretch>
            <a:fillRect/>
          </a:stretch>
        </p:blipFill>
        <p:spPr>
          <a:xfrm>
            <a:off x="14058908" y="5666557"/>
            <a:ext cx="8966488" cy="5394714"/>
          </a:xfrm>
          <a:prstGeom prst="rect">
            <a:avLst/>
          </a:prstGeom>
        </p:spPr>
      </p:pic>
      <p:pic>
        <p:nvPicPr>
          <p:cNvPr id="3" name="図 2">
            <a:extLst>
              <a:ext uri="{FF2B5EF4-FFF2-40B4-BE49-F238E27FC236}">
                <a16:creationId xmlns:a16="http://schemas.microsoft.com/office/drawing/2014/main" id="{46F38C4E-9619-46AA-83B2-82215672C0B3}"/>
              </a:ext>
            </a:extLst>
          </p:cNvPr>
          <p:cNvPicPr>
            <a:picLocks noChangeAspect="1"/>
          </p:cNvPicPr>
          <p:nvPr/>
        </p:nvPicPr>
        <p:blipFill>
          <a:blip r:embed="rId3"/>
          <a:stretch>
            <a:fillRect/>
          </a:stretch>
        </p:blipFill>
        <p:spPr>
          <a:xfrm>
            <a:off x="1358604" y="3408661"/>
            <a:ext cx="11821423" cy="7652610"/>
          </a:xfrm>
          <a:prstGeom prst="rect">
            <a:avLst/>
          </a:prstGeom>
        </p:spPr>
      </p:pic>
      <p:sp>
        <p:nvSpPr>
          <p:cNvPr id="242"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43" name="データの操作の仕方について"/>
          <p:cNvSpPr txBox="1"/>
          <p:nvPr/>
        </p:nvSpPr>
        <p:spPr>
          <a:xfrm>
            <a:off x="6693186" y="324932"/>
            <a:ext cx="10997628"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データの操作の仕方について</a:t>
            </a:r>
          </a:p>
        </p:txBody>
      </p:sp>
      <p:sp>
        <p:nvSpPr>
          <p:cNvPr id="244" name="右下のコンソール画面に実行結果が表示されます"/>
          <p:cNvSpPr txBox="1"/>
          <p:nvPr/>
        </p:nvSpPr>
        <p:spPr>
          <a:xfrm>
            <a:off x="7112508" y="2130321"/>
            <a:ext cx="10158985"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右下のコンソール画面に実行結果が表示されます</a:t>
            </a:r>
          </a:p>
        </p:txBody>
      </p:sp>
      <p:sp>
        <p:nvSpPr>
          <p:cNvPr id="245" name="楕円"/>
          <p:cNvSpPr/>
          <p:nvPr/>
        </p:nvSpPr>
        <p:spPr>
          <a:xfrm>
            <a:off x="7240603" y="6166932"/>
            <a:ext cx="5560010" cy="4021608"/>
          </a:xfrm>
          <a:prstGeom prst="ellipse">
            <a:avLst/>
          </a:prstGeom>
          <a:ln w="1397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46" name="楕円"/>
          <p:cNvSpPr/>
          <p:nvPr/>
        </p:nvSpPr>
        <p:spPr>
          <a:xfrm>
            <a:off x="13679010" y="6592959"/>
            <a:ext cx="4011804" cy="2359208"/>
          </a:xfrm>
          <a:prstGeom prst="ellipse">
            <a:avLst/>
          </a:prstGeom>
          <a:ln w="1397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47" name="このように、エディタで書いた内容(プログラム)の実行結果が右下のコンソール画面に表示されます"/>
          <p:cNvSpPr txBox="1"/>
          <p:nvPr/>
        </p:nvSpPr>
        <p:spPr>
          <a:xfrm>
            <a:off x="1777920" y="11891874"/>
            <a:ext cx="20533767" cy="55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このように、エディタで書いた内容(プログラム)の実行結果が右下のコンソール画面に表示されます</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F651CB5-B4A9-4D0D-A318-0BD7CBD3E5EC}"/>
              </a:ext>
            </a:extLst>
          </p:cNvPr>
          <p:cNvPicPr>
            <a:picLocks noChangeAspect="1"/>
          </p:cNvPicPr>
          <p:nvPr/>
        </p:nvPicPr>
        <p:blipFill>
          <a:blip r:embed="rId2"/>
          <a:stretch>
            <a:fillRect/>
          </a:stretch>
        </p:blipFill>
        <p:spPr>
          <a:xfrm>
            <a:off x="1216087" y="3287725"/>
            <a:ext cx="13173584" cy="8596692"/>
          </a:xfrm>
          <a:prstGeom prst="rect">
            <a:avLst/>
          </a:prstGeom>
          <a:ln>
            <a:solidFill>
              <a:schemeClr val="tx1"/>
            </a:solidFill>
          </a:ln>
        </p:spPr>
      </p:pic>
      <p:sp>
        <p:nvSpPr>
          <p:cNvPr id="250"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51" name="データの操作の仕方について"/>
          <p:cNvSpPr txBox="1"/>
          <p:nvPr/>
        </p:nvSpPr>
        <p:spPr>
          <a:xfrm>
            <a:off x="6693186" y="324932"/>
            <a:ext cx="10997628"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データの操作の仕方について</a:t>
            </a:r>
          </a:p>
        </p:txBody>
      </p:sp>
      <p:sp>
        <p:nvSpPr>
          <p:cNvPr id="252" name="続けて１行ずつ実行を押していきましょう…"/>
          <p:cNvSpPr txBox="1"/>
          <p:nvPr/>
        </p:nvSpPr>
        <p:spPr>
          <a:xfrm>
            <a:off x="7802879" y="1787421"/>
            <a:ext cx="8778241" cy="1244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600"/>
            </a:pPr>
            <a:r>
              <a:t>続けて１行ずつ実行を押していきましょう</a:t>
            </a:r>
          </a:p>
          <a:p>
            <a:pPr>
              <a:defRPr sz="3600"/>
            </a:pPr>
            <a:r>
              <a:t>(この図では４行実行しています)</a:t>
            </a:r>
          </a:p>
        </p:txBody>
      </p:sp>
      <p:sp>
        <p:nvSpPr>
          <p:cNvPr id="253" name="楕円"/>
          <p:cNvSpPr/>
          <p:nvPr/>
        </p:nvSpPr>
        <p:spPr>
          <a:xfrm>
            <a:off x="4125615" y="3748041"/>
            <a:ext cx="775684" cy="608375"/>
          </a:xfrm>
          <a:prstGeom prst="ellipse">
            <a:avLst/>
          </a:prstGeom>
          <a:ln w="508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54" name="クリックすると自動的に次の行に移動します"/>
          <p:cNvSpPr txBox="1"/>
          <p:nvPr/>
        </p:nvSpPr>
        <p:spPr>
          <a:xfrm>
            <a:off x="3833595" y="12549878"/>
            <a:ext cx="9258301" cy="55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クリックすると自動的に次の行に移動します</a:t>
            </a:r>
          </a:p>
        </p:txBody>
      </p:sp>
      <p:sp>
        <p:nvSpPr>
          <p:cNvPr id="255" name="１行ずつ実行結果が表示されます"/>
          <p:cNvSpPr txBox="1"/>
          <p:nvPr/>
        </p:nvSpPr>
        <p:spPr>
          <a:xfrm>
            <a:off x="16093256" y="12266816"/>
            <a:ext cx="6972301"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１行ずつ実行結果が表示されます</a:t>
            </a:r>
          </a:p>
        </p:txBody>
      </p:sp>
      <p:pic>
        <p:nvPicPr>
          <p:cNvPr id="5" name="図 4">
            <a:extLst>
              <a:ext uri="{FF2B5EF4-FFF2-40B4-BE49-F238E27FC236}">
                <a16:creationId xmlns:a16="http://schemas.microsoft.com/office/drawing/2014/main" id="{91A6F43C-F5B4-4D5A-AC36-A686E91C6CED}"/>
              </a:ext>
            </a:extLst>
          </p:cNvPr>
          <p:cNvPicPr>
            <a:picLocks noChangeAspect="1"/>
          </p:cNvPicPr>
          <p:nvPr/>
        </p:nvPicPr>
        <p:blipFill>
          <a:blip r:embed="rId3"/>
          <a:stretch>
            <a:fillRect/>
          </a:stretch>
        </p:blipFill>
        <p:spPr>
          <a:xfrm>
            <a:off x="17008363" y="4882130"/>
            <a:ext cx="5142086" cy="6340242"/>
          </a:xfrm>
          <a:prstGeom prst="rect">
            <a:avLst/>
          </a:prstGeom>
          <a:ln>
            <a:solidFill>
              <a:schemeClr val="tx1"/>
            </a:solidFill>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59" name="変数の扱い方"/>
          <p:cNvSpPr txBox="1"/>
          <p:nvPr/>
        </p:nvSpPr>
        <p:spPr>
          <a:xfrm>
            <a:off x="6693186" y="324932"/>
            <a:ext cx="10997628"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変数の扱い方</a:t>
            </a:r>
          </a:p>
        </p:txBody>
      </p:sp>
      <p:sp>
        <p:nvSpPr>
          <p:cNvPr id="260" name="変数名 =  データ"/>
          <p:cNvSpPr txBox="1"/>
          <p:nvPr/>
        </p:nvSpPr>
        <p:spPr>
          <a:xfrm>
            <a:off x="8872516" y="3182664"/>
            <a:ext cx="5980660" cy="78105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100"/>
            </a:lvl1pPr>
          </a:lstStyle>
          <a:p>
            <a:r>
              <a:rPr dirty="0" err="1"/>
              <a:t>変数名</a:t>
            </a:r>
            <a:r>
              <a:rPr dirty="0"/>
              <a:t>　=　 </a:t>
            </a:r>
            <a:r>
              <a:rPr dirty="0" err="1"/>
              <a:t>データ</a:t>
            </a:r>
            <a:endParaRPr dirty="0"/>
          </a:p>
        </p:txBody>
      </p:sp>
      <p:sp>
        <p:nvSpPr>
          <p:cNvPr id="261" name="データを保存したものを”変数”と言います"/>
          <p:cNvSpPr txBox="1"/>
          <p:nvPr/>
        </p:nvSpPr>
        <p:spPr>
          <a:xfrm>
            <a:off x="7475097" y="2010973"/>
            <a:ext cx="8775498" cy="55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データを保存したものを”変数”と言います</a:t>
            </a:r>
          </a:p>
        </p:txBody>
      </p:sp>
      <p:sp>
        <p:nvSpPr>
          <p:cNvPr id="262" name="独自につける変数名に対して、データを代入します"/>
          <p:cNvSpPr txBox="1"/>
          <p:nvPr/>
        </p:nvSpPr>
        <p:spPr>
          <a:xfrm>
            <a:off x="6904481" y="4576605"/>
            <a:ext cx="10575037"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600"/>
            </a:lvl1pPr>
          </a:lstStyle>
          <a:p>
            <a:r>
              <a:t>独自につける変数名に対して、データを代入します</a:t>
            </a:r>
          </a:p>
        </p:txBody>
      </p:sp>
      <p:sp>
        <p:nvSpPr>
          <p:cNvPr id="263" name="入力"/>
          <p:cNvSpPr txBox="1"/>
          <p:nvPr/>
        </p:nvSpPr>
        <p:spPr>
          <a:xfrm>
            <a:off x="2610270" y="6065797"/>
            <a:ext cx="1028701" cy="55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入力</a:t>
            </a:r>
          </a:p>
        </p:txBody>
      </p:sp>
      <p:sp>
        <p:nvSpPr>
          <p:cNvPr id="264" name="# a という変数名に3という値を代入…"/>
          <p:cNvSpPr txBox="1"/>
          <p:nvPr/>
        </p:nvSpPr>
        <p:spPr>
          <a:xfrm>
            <a:off x="4144014" y="6082145"/>
            <a:ext cx="7789114" cy="264160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600"/>
            </a:pPr>
            <a:r>
              <a:rPr dirty="0"/>
              <a:t># a という変数名に3という値を代入</a:t>
            </a:r>
          </a:p>
          <a:p>
            <a:pPr algn="l">
              <a:defRPr sz="3600"/>
            </a:pPr>
            <a:r>
              <a:rPr dirty="0"/>
              <a:t>a = 3</a:t>
            </a:r>
          </a:p>
          <a:p>
            <a:pPr algn="l">
              <a:defRPr sz="3600"/>
            </a:pPr>
            <a:r>
              <a:rPr dirty="0"/>
              <a:t># </a:t>
            </a:r>
            <a:r>
              <a:rPr dirty="0" err="1"/>
              <a:t>aを出力する</a:t>
            </a:r>
            <a:endParaRPr dirty="0"/>
          </a:p>
          <a:p>
            <a:pPr algn="l">
              <a:defRPr sz="3600"/>
            </a:pPr>
            <a:r>
              <a:rPr dirty="0"/>
              <a:t>print(a)</a:t>
            </a:r>
          </a:p>
        </p:txBody>
      </p:sp>
      <p:sp>
        <p:nvSpPr>
          <p:cNvPr id="265" name="出力"/>
          <p:cNvSpPr txBox="1"/>
          <p:nvPr/>
        </p:nvSpPr>
        <p:spPr>
          <a:xfrm>
            <a:off x="2768008" y="9389446"/>
            <a:ext cx="1028701"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出力</a:t>
            </a:r>
          </a:p>
        </p:txBody>
      </p:sp>
      <p:sp>
        <p:nvSpPr>
          <p:cNvPr id="266" name="3"/>
          <p:cNvSpPr txBox="1"/>
          <p:nvPr/>
        </p:nvSpPr>
        <p:spPr>
          <a:xfrm>
            <a:off x="4170007" y="9402146"/>
            <a:ext cx="1003301" cy="584201"/>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3600"/>
            </a:lvl1pPr>
          </a:lstStyle>
          <a:p>
            <a:r>
              <a:t>3</a:t>
            </a:r>
          </a:p>
        </p:txBody>
      </p:sp>
      <p:sp>
        <p:nvSpPr>
          <p:cNvPr id="267" name="(#はコメントといい、行の頭に#のある行はコメント…"/>
          <p:cNvSpPr txBox="1"/>
          <p:nvPr/>
        </p:nvSpPr>
        <p:spPr>
          <a:xfrm>
            <a:off x="12696563" y="11312579"/>
            <a:ext cx="11015778" cy="1244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600"/>
            </a:pPr>
            <a:r>
              <a:t>(#はコメントといい、行の頭に#のある行はコメント</a:t>
            </a:r>
          </a:p>
          <a:p>
            <a:pPr algn="l">
              <a:defRPr sz="3600"/>
            </a:pPr>
            <a:r>
              <a:t>行として、何も結果に反映されません)</a:t>
            </a:r>
          </a:p>
        </p:txBody>
      </p:sp>
      <p:sp>
        <p:nvSpPr>
          <p:cNvPr id="268" name="“ = “は数学的には等しいという意味ですが、多くの…"/>
          <p:cNvSpPr txBox="1"/>
          <p:nvPr/>
        </p:nvSpPr>
        <p:spPr>
          <a:xfrm>
            <a:off x="12828923" y="6679296"/>
            <a:ext cx="10751059" cy="1930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600"/>
            </a:pPr>
            <a:r>
              <a:t>“ = “は数学的には等しいという意味ですが、多くの</a:t>
            </a:r>
          </a:p>
          <a:p>
            <a:pPr algn="l">
              <a:defRPr sz="3600"/>
            </a:pPr>
            <a:r>
              <a:t>プログラミング言語では、左側の変数に右側の値を</a:t>
            </a:r>
          </a:p>
          <a:p>
            <a:pPr algn="l">
              <a:defRPr sz="3600"/>
            </a:pPr>
            <a:r>
              <a:t>代入するという意味になります。</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71" name="関数について"/>
          <p:cNvSpPr txBox="1"/>
          <p:nvPr/>
        </p:nvSpPr>
        <p:spPr>
          <a:xfrm>
            <a:off x="6693186" y="324932"/>
            <a:ext cx="10997628"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関数について</a:t>
            </a:r>
          </a:p>
        </p:txBody>
      </p:sp>
      <p:sp>
        <p:nvSpPr>
          <p:cNvPr id="272" name="関数"/>
          <p:cNvSpPr txBox="1"/>
          <p:nvPr/>
        </p:nvSpPr>
        <p:spPr>
          <a:xfrm>
            <a:off x="9959580" y="6405492"/>
            <a:ext cx="3341096" cy="103505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7100"/>
            </a:lvl1pPr>
          </a:lstStyle>
          <a:p>
            <a:r>
              <a:t>関数</a:t>
            </a:r>
          </a:p>
        </p:txBody>
      </p:sp>
      <p:sp>
        <p:nvSpPr>
          <p:cNvPr id="273" name="プログラミングでは”関数”というものを扱います"/>
          <p:cNvSpPr txBox="1"/>
          <p:nvPr/>
        </p:nvSpPr>
        <p:spPr>
          <a:xfrm>
            <a:off x="6815646" y="2353512"/>
            <a:ext cx="10147098"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プログラミングでは”関数”というものを扱います</a:t>
            </a:r>
          </a:p>
        </p:txBody>
      </p:sp>
      <p:sp>
        <p:nvSpPr>
          <p:cNvPr id="274" name="関数は、四則演算、繰り返し、比較演算など何かしらの処理を保存したもので、データを…"/>
          <p:cNvSpPr txBox="1"/>
          <p:nvPr/>
        </p:nvSpPr>
        <p:spPr>
          <a:xfrm>
            <a:off x="3610829" y="3509039"/>
            <a:ext cx="18388585" cy="1244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600"/>
            </a:pPr>
            <a:r>
              <a:t>関数は、四則演算、繰り返し、比較演算など何かしらの処理を保存したもので、データを</a:t>
            </a:r>
          </a:p>
          <a:p>
            <a:pPr algn="l">
              <a:defRPr sz="3600"/>
            </a:pPr>
            <a:r>
              <a:t>関数に与えることで処理を行ったデータを返してくれます。</a:t>
            </a:r>
          </a:p>
        </p:txBody>
      </p:sp>
      <p:sp>
        <p:nvSpPr>
          <p:cNvPr id="275" name="入力データ"/>
          <p:cNvSpPr txBox="1"/>
          <p:nvPr/>
        </p:nvSpPr>
        <p:spPr>
          <a:xfrm>
            <a:off x="3016332" y="6418192"/>
            <a:ext cx="4622801" cy="1009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100"/>
            </a:lvl1pPr>
          </a:lstStyle>
          <a:p>
            <a:r>
              <a:t>入力データ</a:t>
            </a:r>
          </a:p>
        </p:txBody>
      </p:sp>
      <p:sp>
        <p:nvSpPr>
          <p:cNvPr id="276" name="出力データ"/>
          <p:cNvSpPr txBox="1"/>
          <p:nvPr/>
        </p:nvSpPr>
        <p:spPr>
          <a:xfrm>
            <a:off x="16253505" y="6418192"/>
            <a:ext cx="4622801" cy="1009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100"/>
            </a:lvl1pPr>
          </a:lstStyle>
          <a:p>
            <a:r>
              <a:t>出力データ</a:t>
            </a:r>
          </a:p>
        </p:txBody>
      </p:sp>
      <p:sp>
        <p:nvSpPr>
          <p:cNvPr id="277" name="関数は自作することも可能ですが、pythonではあらかじめ便利な関数が多数用意されて…"/>
          <p:cNvSpPr txBox="1"/>
          <p:nvPr/>
        </p:nvSpPr>
        <p:spPr>
          <a:xfrm>
            <a:off x="2820878" y="9175967"/>
            <a:ext cx="19295720" cy="2032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800"/>
            </a:pPr>
            <a:r>
              <a:t>関数は自作することも可能ですが、pythonではあらかじめ便利な関数が多数用意されて</a:t>
            </a:r>
          </a:p>
          <a:p>
            <a:pPr algn="l">
              <a:defRPr sz="3800"/>
            </a:pPr>
            <a:r>
              <a:t>ます。(組み込み関数と言います)</a:t>
            </a:r>
          </a:p>
        </p:txBody>
      </p:sp>
      <p:sp>
        <p:nvSpPr>
          <p:cNvPr id="278" name="線"/>
          <p:cNvSpPr/>
          <p:nvPr/>
        </p:nvSpPr>
        <p:spPr>
          <a:xfrm>
            <a:off x="12901231" y="6923016"/>
            <a:ext cx="1928310" cy="1"/>
          </a:xfrm>
          <a:prstGeom prst="line">
            <a:avLst/>
          </a:prstGeom>
          <a:ln w="101600">
            <a:solidFill>
              <a:srgbClr val="000000"/>
            </a:solidFill>
            <a:miter lim="400000"/>
            <a:tailEnd type="triangle"/>
          </a:ln>
        </p:spPr>
        <p:txBody>
          <a:bodyPr lIns="50800" tIns="50800" rIns="50800" bIns="50800" anchor="ctr"/>
          <a:lstStyle/>
          <a:p>
            <a:endParaRPr/>
          </a:p>
        </p:txBody>
      </p:sp>
      <p:sp>
        <p:nvSpPr>
          <p:cNvPr id="279" name="線"/>
          <p:cNvSpPr/>
          <p:nvPr/>
        </p:nvSpPr>
        <p:spPr>
          <a:xfrm>
            <a:off x="8654261" y="6923016"/>
            <a:ext cx="1928310" cy="1"/>
          </a:xfrm>
          <a:prstGeom prst="line">
            <a:avLst/>
          </a:prstGeom>
          <a:ln w="101600">
            <a:solidFill>
              <a:srgbClr val="000000"/>
            </a:solidFill>
            <a:miter lim="400000"/>
            <a:tailEnd type="triangle"/>
          </a:ln>
        </p:spPr>
        <p:txBody>
          <a:bodyPr lIns="50800" tIns="50800" rIns="50800" bIns="50800" anchor="ctr"/>
          <a:lstStyle/>
          <a:p>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82" name="print関数"/>
          <p:cNvSpPr txBox="1"/>
          <p:nvPr/>
        </p:nvSpPr>
        <p:spPr>
          <a:xfrm>
            <a:off x="6693186" y="324932"/>
            <a:ext cx="10997628"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print関数</a:t>
            </a:r>
          </a:p>
        </p:txBody>
      </p:sp>
      <p:sp>
        <p:nvSpPr>
          <p:cNvPr id="283" name="print(引数)   :   ( )の中身を出力する"/>
          <p:cNvSpPr txBox="1"/>
          <p:nvPr/>
        </p:nvSpPr>
        <p:spPr>
          <a:xfrm>
            <a:off x="7031863" y="2208542"/>
            <a:ext cx="10320275" cy="7004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600" u="sng"/>
            </a:lvl1pPr>
          </a:lstStyle>
          <a:p>
            <a:r>
              <a:t>print(引数)   :   (　)の中身を出力する</a:t>
            </a:r>
          </a:p>
        </p:txBody>
      </p:sp>
      <p:sp>
        <p:nvSpPr>
          <p:cNvPr id="284" name="print()関数は最もよく使う組み込み関数の1つです。関数の( )の中を引数(ひきすう)と言い、…"/>
          <p:cNvSpPr txBox="1"/>
          <p:nvPr/>
        </p:nvSpPr>
        <p:spPr>
          <a:xfrm>
            <a:off x="3301258" y="8937285"/>
            <a:ext cx="19302528" cy="1244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600"/>
            </a:pPr>
            <a:r>
              <a:t>print()関数は最もよく使う組み込み関数の1つです。関数の( )の中を引数(ひきすう)と言い、</a:t>
            </a:r>
          </a:p>
          <a:p>
            <a:pPr algn="l">
              <a:defRPr sz="3600"/>
            </a:pPr>
            <a:r>
              <a:t>ここに変数やデータを入れるとコンソールに中身を出力してくれます。</a:t>
            </a:r>
          </a:p>
        </p:txBody>
      </p:sp>
      <p:sp>
        <p:nvSpPr>
          <p:cNvPr id="285" name="入力"/>
          <p:cNvSpPr txBox="1"/>
          <p:nvPr/>
        </p:nvSpPr>
        <p:spPr>
          <a:xfrm>
            <a:off x="7524221" y="4036907"/>
            <a:ext cx="1028701" cy="55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入力</a:t>
            </a:r>
          </a:p>
        </p:txBody>
      </p:sp>
      <p:sp>
        <p:nvSpPr>
          <p:cNvPr id="286" name="# a という変数名に3という値を代入…"/>
          <p:cNvSpPr txBox="1"/>
          <p:nvPr/>
        </p:nvSpPr>
        <p:spPr>
          <a:xfrm>
            <a:off x="9057965" y="4053255"/>
            <a:ext cx="7789114" cy="2641601"/>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600"/>
            </a:pPr>
            <a:r>
              <a:rPr dirty="0"/>
              <a:t># a という変数名に3という値を代入</a:t>
            </a:r>
          </a:p>
          <a:p>
            <a:pPr algn="l">
              <a:defRPr sz="3600"/>
            </a:pPr>
            <a:r>
              <a:rPr dirty="0"/>
              <a:t>a = 3</a:t>
            </a:r>
          </a:p>
          <a:p>
            <a:pPr algn="l">
              <a:defRPr sz="3600"/>
            </a:pPr>
            <a:r>
              <a:rPr dirty="0"/>
              <a:t># </a:t>
            </a:r>
            <a:r>
              <a:rPr dirty="0" err="1"/>
              <a:t>aを出力する</a:t>
            </a:r>
            <a:endParaRPr dirty="0"/>
          </a:p>
          <a:p>
            <a:pPr algn="l">
              <a:defRPr sz="3600">
                <a:solidFill>
                  <a:schemeClr val="accent5">
                    <a:hueOff val="-82419"/>
                    <a:satOff val="-9513"/>
                    <a:lumOff val="-16343"/>
                  </a:schemeClr>
                </a:solidFill>
              </a:defRPr>
            </a:pPr>
            <a:r>
              <a:rPr dirty="0"/>
              <a:t>print(a)</a:t>
            </a:r>
          </a:p>
        </p:txBody>
      </p:sp>
      <p:sp>
        <p:nvSpPr>
          <p:cNvPr id="287" name="出力"/>
          <p:cNvSpPr txBox="1"/>
          <p:nvPr/>
        </p:nvSpPr>
        <p:spPr>
          <a:xfrm>
            <a:off x="7681959" y="7360556"/>
            <a:ext cx="1028701" cy="55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出力</a:t>
            </a:r>
          </a:p>
        </p:txBody>
      </p:sp>
      <p:sp>
        <p:nvSpPr>
          <p:cNvPr id="288" name="3"/>
          <p:cNvSpPr txBox="1"/>
          <p:nvPr/>
        </p:nvSpPr>
        <p:spPr>
          <a:xfrm>
            <a:off x="9083957" y="7373256"/>
            <a:ext cx="1003301" cy="58420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3600"/>
            </a:lvl1pPr>
          </a:lstStyle>
          <a:p>
            <a:r>
              <a:t>3</a:t>
            </a:r>
          </a:p>
        </p:txBody>
      </p:sp>
      <p:sp>
        <p:nvSpPr>
          <p:cNvPr id="289" name="ここではaに3を代入しているので、aをprint関数で出力し、3が表示されます。"/>
          <p:cNvSpPr txBox="1"/>
          <p:nvPr/>
        </p:nvSpPr>
        <p:spPr>
          <a:xfrm>
            <a:off x="4642911" y="11488774"/>
            <a:ext cx="16619221" cy="55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600"/>
            </a:lvl1pPr>
          </a:lstStyle>
          <a:p>
            <a:r>
              <a:t>ここではaに3を代入しているので、aをprint関数で出力し、3が表示されます。</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92" name="１行ずつ実行してみましょう"/>
          <p:cNvSpPr txBox="1"/>
          <p:nvPr/>
        </p:nvSpPr>
        <p:spPr>
          <a:xfrm>
            <a:off x="7018746" y="324932"/>
            <a:ext cx="10997628"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１行ずつ実行してみましょう</a:t>
            </a:r>
          </a:p>
        </p:txBody>
      </p:sp>
      <p:sp>
        <p:nvSpPr>
          <p:cNvPr id="293" name="←xという変数に35を代入するという意味"/>
          <p:cNvSpPr txBox="1"/>
          <p:nvPr/>
        </p:nvSpPr>
        <p:spPr>
          <a:xfrm>
            <a:off x="6539753" y="2612207"/>
            <a:ext cx="8819846" cy="55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←xという変数に35を代入するという意味</a:t>
            </a:r>
          </a:p>
        </p:txBody>
      </p:sp>
      <p:sp>
        <p:nvSpPr>
          <p:cNvPr id="294" name="x = 35"/>
          <p:cNvSpPr txBox="1"/>
          <p:nvPr/>
        </p:nvSpPr>
        <p:spPr>
          <a:xfrm>
            <a:off x="4121523" y="2612207"/>
            <a:ext cx="1665123" cy="55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600"/>
            </a:lvl1pPr>
          </a:lstStyle>
          <a:p>
            <a:r>
              <a:t>x = 35</a:t>
            </a:r>
          </a:p>
        </p:txBody>
      </p:sp>
      <p:sp>
        <p:nvSpPr>
          <p:cNvPr id="295" name="←dataという変数に35を代入するという意味"/>
          <p:cNvSpPr txBox="1"/>
          <p:nvPr/>
        </p:nvSpPr>
        <p:spPr>
          <a:xfrm>
            <a:off x="6513475" y="3318467"/>
            <a:ext cx="9639149" cy="55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←dataという変数に35を代入するという意味</a:t>
            </a:r>
          </a:p>
        </p:txBody>
      </p:sp>
      <p:sp>
        <p:nvSpPr>
          <p:cNvPr id="296" name="data = 35"/>
          <p:cNvSpPr txBox="1"/>
          <p:nvPr/>
        </p:nvSpPr>
        <p:spPr>
          <a:xfrm>
            <a:off x="3341553" y="3318467"/>
            <a:ext cx="2484426" cy="55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600"/>
            </a:lvl1pPr>
          </a:lstStyle>
          <a:p>
            <a:r>
              <a:t>data = 35</a:t>
            </a:r>
          </a:p>
        </p:txBody>
      </p:sp>
      <p:sp>
        <p:nvSpPr>
          <p:cNvPr id="297" name="←変数xを出力しろという意味"/>
          <p:cNvSpPr txBox="1"/>
          <p:nvPr/>
        </p:nvSpPr>
        <p:spPr>
          <a:xfrm>
            <a:off x="6580894" y="4024727"/>
            <a:ext cx="6339994"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←変数xを出力しろという意味</a:t>
            </a:r>
          </a:p>
        </p:txBody>
      </p:sp>
      <p:sp>
        <p:nvSpPr>
          <p:cNvPr id="298" name="print(x)"/>
          <p:cNvSpPr txBox="1"/>
          <p:nvPr/>
        </p:nvSpPr>
        <p:spPr>
          <a:xfrm>
            <a:off x="3980934" y="4024727"/>
            <a:ext cx="1946301"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600"/>
            </a:lvl1pPr>
          </a:lstStyle>
          <a:p>
            <a:r>
              <a:t>print(x)</a:t>
            </a:r>
          </a:p>
        </p:txBody>
      </p:sp>
      <p:sp>
        <p:nvSpPr>
          <p:cNvPr id="299" name="←変数dataを出力しろという意味"/>
          <p:cNvSpPr txBox="1"/>
          <p:nvPr/>
        </p:nvSpPr>
        <p:spPr>
          <a:xfrm>
            <a:off x="6554617" y="5437248"/>
            <a:ext cx="7159295"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←変数dataを出力しろという意味</a:t>
            </a:r>
          </a:p>
        </p:txBody>
      </p:sp>
      <p:sp>
        <p:nvSpPr>
          <p:cNvPr id="300" name="print(data)"/>
          <p:cNvSpPr txBox="1"/>
          <p:nvPr/>
        </p:nvSpPr>
        <p:spPr>
          <a:xfrm>
            <a:off x="3200964" y="5437248"/>
            <a:ext cx="2765604"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600"/>
            </a:lvl1pPr>
          </a:lstStyle>
          <a:p>
            <a:r>
              <a:t>print(data)</a:t>
            </a:r>
          </a:p>
        </p:txBody>
      </p:sp>
      <p:sp>
        <p:nvSpPr>
          <p:cNvPr id="301" name="→ 35"/>
          <p:cNvSpPr txBox="1"/>
          <p:nvPr/>
        </p:nvSpPr>
        <p:spPr>
          <a:xfrm>
            <a:off x="7126443" y="4730988"/>
            <a:ext cx="1374802" cy="55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 35</a:t>
            </a:r>
          </a:p>
        </p:txBody>
      </p:sp>
      <p:sp>
        <p:nvSpPr>
          <p:cNvPr id="302" name="→ 35"/>
          <p:cNvSpPr txBox="1"/>
          <p:nvPr/>
        </p:nvSpPr>
        <p:spPr>
          <a:xfrm>
            <a:off x="7126443" y="6143508"/>
            <a:ext cx="1374802"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 35</a:t>
            </a:r>
          </a:p>
        </p:txBody>
      </p:sp>
      <p:pic>
        <p:nvPicPr>
          <p:cNvPr id="303" name="スクリーンショット 2021-04-14 11.07.43.png" descr="スクリーンショット 2021-04-14 11.07.43.png"/>
          <p:cNvPicPr>
            <a:picLocks noChangeAspect="1"/>
          </p:cNvPicPr>
          <p:nvPr/>
        </p:nvPicPr>
        <p:blipFill>
          <a:blip r:embed="rId2"/>
          <a:srcRect b="51760"/>
          <a:stretch>
            <a:fillRect/>
          </a:stretch>
        </p:blipFill>
        <p:spPr>
          <a:xfrm>
            <a:off x="18122665" y="2457074"/>
            <a:ext cx="5160615" cy="2912761"/>
          </a:xfrm>
          <a:prstGeom prst="rect">
            <a:avLst/>
          </a:prstGeom>
          <a:ln w="25400">
            <a:solidFill>
              <a:srgbClr val="000000"/>
            </a:solidFill>
            <a:miter lim="400000"/>
          </a:ln>
        </p:spPr>
      </p:pic>
      <p:sp>
        <p:nvSpPr>
          <p:cNvPr id="304" name="四角形"/>
          <p:cNvSpPr/>
          <p:nvPr/>
        </p:nvSpPr>
        <p:spPr>
          <a:xfrm>
            <a:off x="1122709" y="2428712"/>
            <a:ext cx="5173802" cy="10495521"/>
          </a:xfrm>
          <a:prstGeom prst="rect">
            <a:avLst/>
          </a:prstGeom>
          <a:ln w="635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07" name="１行ずつ実行してみましょう"/>
          <p:cNvSpPr txBox="1"/>
          <p:nvPr/>
        </p:nvSpPr>
        <p:spPr>
          <a:xfrm>
            <a:off x="7018746" y="324932"/>
            <a:ext cx="10997628"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１行ずつ実行してみましょう</a:t>
            </a:r>
          </a:p>
        </p:txBody>
      </p:sp>
      <p:sp>
        <p:nvSpPr>
          <p:cNvPr id="308" name="←xという変数に35を代入するという意味"/>
          <p:cNvSpPr txBox="1"/>
          <p:nvPr/>
        </p:nvSpPr>
        <p:spPr>
          <a:xfrm>
            <a:off x="6539753" y="2612207"/>
            <a:ext cx="8819846" cy="55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←xという変数に35を代入するという意味</a:t>
            </a:r>
          </a:p>
        </p:txBody>
      </p:sp>
      <p:sp>
        <p:nvSpPr>
          <p:cNvPr id="309" name="x = 35"/>
          <p:cNvSpPr txBox="1"/>
          <p:nvPr/>
        </p:nvSpPr>
        <p:spPr>
          <a:xfrm>
            <a:off x="4121523" y="2612207"/>
            <a:ext cx="1665123" cy="55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600"/>
            </a:lvl1pPr>
          </a:lstStyle>
          <a:p>
            <a:r>
              <a:t>x = 35</a:t>
            </a:r>
          </a:p>
        </p:txBody>
      </p:sp>
      <p:sp>
        <p:nvSpPr>
          <p:cNvPr id="310" name="←dataという変数に35を代入するという意味"/>
          <p:cNvSpPr txBox="1"/>
          <p:nvPr/>
        </p:nvSpPr>
        <p:spPr>
          <a:xfrm>
            <a:off x="6513475" y="3318467"/>
            <a:ext cx="9639149" cy="55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←dataという変数に35を代入するという意味</a:t>
            </a:r>
          </a:p>
        </p:txBody>
      </p:sp>
      <p:sp>
        <p:nvSpPr>
          <p:cNvPr id="311" name="data = 35"/>
          <p:cNvSpPr txBox="1"/>
          <p:nvPr/>
        </p:nvSpPr>
        <p:spPr>
          <a:xfrm>
            <a:off x="3341553" y="3318467"/>
            <a:ext cx="2484426" cy="55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600"/>
            </a:lvl1pPr>
          </a:lstStyle>
          <a:p>
            <a:r>
              <a:t>data = 35</a:t>
            </a:r>
          </a:p>
        </p:txBody>
      </p:sp>
      <p:sp>
        <p:nvSpPr>
          <p:cNvPr id="312" name="←変数xを出力しろという意味"/>
          <p:cNvSpPr txBox="1"/>
          <p:nvPr/>
        </p:nvSpPr>
        <p:spPr>
          <a:xfrm>
            <a:off x="6580894" y="4024727"/>
            <a:ext cx="6339994"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←変数xを出力しろという意味</a:t>
            </a:r>
          </a:p>
        </p:txBody>
      </p:sp>
      <p:sp>
        <p:nvSpPr>
          <p:cNvPr id="313" name="print(x)"/>
          <p:cNvSpPr txBox="1"/>
          <p:nvPr/>
        </p:nvSpPr>
        <p:spPr>
          <a:xfrm>
            <a:off x="3980934" y="4024727"/>
            <a:ext cx="1946301"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600"/>
            </a:lvl1pPr>
          </a:lstStyle>
          <a:p>
            <a:r>
              <a:t>print(x)</a:t>
            </a:r>
          </a:p>
        </p:txBody>
      </p:sp>
      <p:sp>
        <p:nvSpPr>
          <p:cNvPr id="314" name="←変数dataを出力しろという意味"/>
          <p:cNvSpPr txBox="1"/>
          <p:nvPr/>
        </p:nvSpPr>
        <p:spPr>
          <a:xfrm>
            <a:off x="6554617" y="5437248"/>
            <a:ext cx="7159295"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←変数dataを出力しろという意味</a:t>
            </a:r>
          </a:p>
        </p:txBody>
      </p:sp>
      <p:sp>
        <p:nvSpPr>
          <p:cNvPr id="315" name="print(data)"/>
          <p:cNvSpPr txBox="1"/>
          <p:nvPr/>
        </p:nvSpPr>
        <p:spPr>
          <a:xfrm>
            <a:off x="3200964" y="5437248"/>
            <a:ext cx="2765604"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600"/>
            </a:lvl1pPr>
          </a:lstStyle>
          <a:p>
            <a:r>
              <a:t>print(data)</a:t>
            </a:r>
          </a:p>
        </p:txBody>
      </p:sp>
      <p:sp>
        <p:nvSpPr>
          <p:cNvPr id="316" name="→ 35"/>
          <p:cNvSpPr txBox="1"/>
          <p:nvPr/>
        </p:nvSpPr>
        <p:spPr>
          <a:xfrm>
            <a:off x="7126443" y="4730988"/>
            <a:ext cx="1374802" cy="55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 35</a:t>
            </a:r>
          </a:p>
        </p:txBody>
      </p:sp>
      <p:sp>
        <p:nvSpPr>
          <p:cNvPr id="317" name="→ 35"/>
          <p:cNvSpPr txBox="1"/>
          <p:nvPr/>
        </p:nvSpPr>
        <p:spPr>
          <a:xfrm>
            <a:off x="7126443" y="6143508"/>
            <a:ext cx="1374802"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 35</a:t>
            </a:r>
          </a:p>
        </p:txBody>
      </p:sp>
      <p:sp>
        <p:nvSpPr>
          <p:cNvPr id="318" name="←dataという変数に45を代入するという意味。…"/>
          <p:cNvSpPr txBox="1"/>
          <p:nvPr/>
        </p:nvSpPr>
        <p:spPr>
          <a:xfrm>
            <a:off x="6573538" y="6849769"/>
            <a:ext cx="10096348" cy="1244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600"/>
            </a:pPr>
            <a:r>
              <a:t>←dataという変数に45を代入するという意味。</a:t>
            </a:r>
          </a:p>
          <a:p>
            <a:pPr algn="l">
              <a:defRPr sz="3600"/>
            </a:pPr>
            <a:r>
              <a:t>　(35から45に上書きされる。)</a:t>
            </a:r>
          </a:p>
        </p:txBody>
      </p:sp>
      <p:sp>
        <p:nvSpPr>
          <p:cNvPr id="319" name="data = 45"/>
          <p:cNvSpPr txBox="1"/>
          <p:nvPr/>
        </p:nvSpPr>
        <p:spPr>
          <a:xfrm>
            <a:off x="3345356" y="6909842"/>
            <a:ext cx="2484426"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600"/>
            </a:lvl1pPr>
          </a:lstStyle>
          <a:p>
            <a:r>
              <a:t>data = 45</a:t>
            </a:r>
          </a:p>
        </p:txBody>
      </p:sp>
      <p:sp>
        <p:nvSpPr>
          <p:cNvPr id="320" name="←変数dataを出力しろという意味"/>
          <p:cNvSpPr txBox="1"/>
          <p:nvPr/>
        </p:nvSpPr>
        <p:spPr>
          <a:xfrm>
            <a:off x="6596158" y="8382436"/>
            <a:ext cx="7159296"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←変数dataを出力しろという意味</a:t>
            </a:r>
          </a:p>
        </p:txBody>
      </p:sp>
      <p:sp>
        <p:nvSpPr>
          <p:cNvPr id="321" name="print(data)"/>
          <p:cNvSpPr txBox="1"/>
          <p:nvPr/>
        </p:nvSpPr>
        <p:spPr>
          <a:xfrm>
            <a:off x="3242506" y="8382436"/>
            <a:ext cx="2765604"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600"/>
            </a:lvl1pPr>
          </a:lstStyle>
          <a:p>
            <a:r>
              <a:t>print(data)</a:t>
            </a:r>
          </a:p>
        </p:txBody>
      </p:sp>
      <p:sp>
        <p:nvSpPr>
          <p:cNvPr id="322" name="→ 45"/>
          <p:cNvSpPr txBox="1"/>
          <p:nvPr/>
        </p:nvSpPr>
        <p:spPr>
          <a:xfrm>
            <a:off x="7167986" y="9088697"/>
            <a:ext cx="1374801" cy="55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 45</a:t>
            </a:r>
          </a:p>
        </p:txBody>
      </p:sp>
      <p:sp>
        <p:nvSpPr>
          <p:cNvPr id="323" name="←dataという変数に”こんにちは”という文字列を代入するという意味。…"/>
          <p:cNvSpPr txBox="1"/>
          <p:nvPr/>
        </p:nvSpPr>
        <p:spPr>
          <a:xfrm>
            <a:off x="6700181" y="10110227"/>
            <a:ext cx="14906093" cy="1244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600"/>
            </a:pPr>
            <a:r>
              <a:t>←dataという変数に”こんにちは”という文字列を代入するという意味。</a:t>
            </a:r>
          </a:p>
          <a:p>
            <a:pPr algn="l">
              <a:defRPr sz="3600"/>
            </a:pPr>
            <a:r>
              <a:t>　(45から”こんにちは”に上書きされる。)</a:t>
            </a:r>
          </a:p>
        </p:txBody>
      </p:sp>
      <p:sp>
        <p:nvSpPr>
          <p:cNvPr id="324" name="data = “こんにちは”"/>
          <p:cNvSpPr txBox="1"/>
          <p:nvPr/>
        </p:nvSpPr>
        <p:spPr>
          <a:xfrm>
            <a:off x="1591925" y="10170300"/>
            <a:ext cx="4550970" cy="55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600"/>
            </a:lvl1pPr>
          </a:lstStyle>
          <a:p>
            <a:r>
              <a:rPr dirty="0"/>
              <a:t>data = “</a:t>
            </a:r>
            <a:r>
              <a:rPr dirty="0" err="1"/>
              <a:t>こんにちは</a:t>
            </a:r>
            <a:r>
              <a:rPr dirty="0"/>
              <a:t>”</a:t>
            </a:r>
          </a:p>
        </p:txBody>
      </p:sp>
      <p:sp>
        <p:nvSpPr>
          <p:cNvPr id="325" name="←変数dataを出力しろという意味"/>
          <p:cNvSpPr txBox="1"/>
          <p:nvPr/>
        </p:nvSpPr>
        <p:spPr>
          <a:xfrm>
            <a:off x="6591496" y="11570568"/>
            <a:ext cx="7159296" cy="55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←変数dataを出力しろという意味</a:t>
            </a:r>
          </a:p>
        </p:txBody>
      </p:sp>
      <p:sp>
        <p:nvSpPr>
          <p:cNvPr id="326" name="print(data)"/>
          <p:cNvSpPr txBox="1"/>
          <p:nvPr/>
        </p:nvSpPr>
        <p:spPr>
          <a:xfrm>
            <a:off x="3237845" y="11570568"/>
            <a:ext cx="2765603" cy="55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600"/>
            </a:lvl1pPr>
          </a:lstStyle>
          <a:p>
            <a:r>
              <a:t>print(data)</a:t>
            </a:r>
          </a:p>
        </p:txBody>
      </p:sp>
      <p:sp>
        <p:nvSpPr>
          <p:cNvPr id="327" name="→ こんにちは"/>
          <p:cNvSpPr txBox="1"/>
          <p:nvPr/>
        </p:nvSpPr>
        <p:spPr>
          <a:xfrm>
            <a:off x="6675005" y="12322993"/>
            <a:ext cx="3009748" cy="55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 こんにちは</a:t>
            </a:r>
          </a:p>
        </p:txBody>
      </p:sp>
      <p:pic>
        <p:nvPicPr>
          <p:cNvPr id="328" name="スクリーンショット 2021-04-14 11.07.43.png" descr="スクリーンショット 2021-04-14 11.07.43.png"/>
          <p:cNvPicPr>
            <a:picLocks noChangeAspect="1"/>
          </p:cNvPicPr>
          <p:nvPr/>
        </p:nvPicPr>
        <p:blipFill>
          <a:blip r:embed="rId2"/>
          <a:stretch>
            <a:fillRect/>
          </a:stretch>
        </p:blipFill>
        <p:spPr>
          <a:xfrm>
            <a:off x="18122665" y="2457074"/>
            <a:ext cx="5160615" cy="6038128"/>
          </a:xfrm>
          <a:prstGeom prst="rect">
            <a:avLst/>
          </a:prstGeom>
          <a:ln w="25400">
            <a:solidFill>
              <a:srgbClr val="000000"/>
            </a:solidFill>
            <a:miter lim="400000"/>
          </a:ln>
        </p:spPr>
      </p:pic>
      <p:sp>
        <p:nvSpPr>
          <p:cNvPr id="329" name="四角形"/>
          <p:cNvSpPr/>
          <p:nvPr/>
        </p:nvSpPr>
        <p:spPr>
          <a:xfrm>
            <a:off x="1122709" y="2428712"/>
            <a:ext cx="5173802" cy="10495521"/>
          </a:xfrm>
          <a:prstGeom prst="rect">
            <a:avLst/>
          </a:prstGeom>
          <a:ln w="635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32" name="Pythonの値には「型」という概念が存在する"/>
          <p:cNvSpPr txBox="1"/>
          <p:nvPr/>
        </p:nvSpPr>
        <p:spPr>
          <a:xfrm>
            <a:off x="5053073" y="324932"/>
            <a:ext cx="14277853"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Pythonの値には「型」という概念が存在する</a:t>
            </a:r>
          </a:p>
        </p:txBody>
      </p:sp>
      <p:sp>
        <p:nvSpPr>
          <p:cNvPr id="333" name="変数に入れるデータは、整数なのか、小数なのか、文字のデータ(文字列)なのかを区別する必要…"/>
          <p:cNvSpPr txBox="1"/>
          <p:nvPr/>
        </p:nvSpPr>
        <p:spPr>
          <a:xfrm>
            <a:off x="2558981" y="1856827"/>
            <a:ext cx="19687947" cy="2616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600"/>
            </a:pPr>
            <a:r>
              <a:t>変数に入れるデータは、整数なのか、小数なのか、文字のデータ(文字列)なのかを区別する必要</a:t>
            </a:r>
          </a:p>
          <a:p>
            <a:pPr>
              <a:defRPr sz="3600"/>
            </a:pPr>
            <a:r>
              <a:t>があります。これを型といい、型には「文字列(str)」、「整数型(int)」、「小数型(float)」、</a:t>
            </a:r>
          </a:p>
          <a:p>
            <a:pPr>
              <a:defRPr sz="3600"/>
            </a:pPr>
            <a:r>
              <a:t>「リスト型(list)」、「タプル型(tuple)」などがあります。</a:t>
            </a:r>
          </a:p>
          <a:p>
            <a:pPr>
              <a:defRPr sz="3600"/>
            </a:pPr>
            <a:r>
              <a:t>組み込み関数である</a:t>
            </a:r>
            <a:r>
              <a:rPr>
                <a:solidFill>
                  <a:schemeClr val="accent5">
                    <a:hueOff val="-82419"/>
                    <a:satOff val="-9513"/>
                    <a:lumOff val="-16343"/>
                  </a:schemeClr>
                </a:solidFill>
              </a:rPr>
              <a:t>type(引数)</a:t>
            </a:r>
            <a:r>
              <a:t>で調べることが出来ます。</a:t>
            </a:r>
          </a:p>
        </p:txBody>
      </p:sp>
      <p:sp>
        <p:nvSpPr>
          <p:cNvPr id="334" name="x = 35"/>
          <p:cNvSpPr txBox="1"/>
          <p:nvPr/>
        </p:nvSpPr>
        <p:spPr>
          <a:xfrm>
            <a:off x="6586132" y="5887812"/>
            <a:ext cx="1665123"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600"/>
            </a:lvl1pPr>
          </a:lstStyle>
          <a:p>
            <a:r>
              <a:t>x = 35</a:t>
            </a:r>
          </a:p>
        </p:txBody>
      </p:sp>
      <p:sp>
        <p:nvSpPr>
          <p:cNvPr id="335" name="←type(x)を出力しろという意味"/>
          <p:cNvSpPr txBox="1"/>
          <p:nvPr/>
        </p:nvSpPr>
        <p:spPr>
          <a:xfrm>
            <a:off x="8544643" y="6681529"/>
            <a:ext cx="6897321"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←type(x)を出力しろという意味</a:t>
            </a:r>
          </a:p>
        </p:txBody>
      </p:sp>
      <p:sp>
        <p:nvSpPr>
          <p:cNvPr id="336" name="print(type(x))"/>
          <p:cNvSpPr txBox="1"/>
          <p:nvPr/>
        </p:nvSpPr>
        <p:spPr>
          <a:xfrm>
            <a:off x="4833227" y="6681529"/>
            <a:ext cx="3418028"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600"/>
            </a:lvl1pPr>
          </a:lstStyle>
          <a:p>
            <a:r>
              <a:t>print(type(x))</a:t>
            </a:r>
          </a:p>
        </p:txBody>
      </p:sp>
      <p:sp>
        <p:nvSpPr>
          <p:cNvPr id="337" name="→ int"/>
          <p:cNvSpPr txBox="1"/>
          <p:nvPr/>
        </p:nvSpPr>
        <p:spPr>
          <a:xfrm>
            <a:off x="9113658" y="7387789"/>
            <a:ext cx="1353770"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 int</a:t>
            </a:r>
          </a:p>
        </p:txBody>
      </p:sp>
      <p:sp>
        <p:nvSpPr>
          <p:cNvPr id="338" name="←dataという変数に”こんにちは”という文字列を代入するという意味。"/>
          <p:cNvSpPr txBox="1"/>
          <p:nvPr/>
        </p:nvSpPr>
        <p:spPr>
          <a:xfrm>
            <a:off x="8808542" y="10134631"/>
            <a:ext cx="14906092" cy="1244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600"/>
            </a:lvl1pPr>
          </a:lstStyle>
          <a:p>
            <a:r>
              <a:t>←dataという変数に”こんにちは”という文字列を代入するという意味。</a:t>
            </a:r>
          </a:p>
        </p:txBody>
      </p:sp>
      <p:sp>
        <p:nvSpPr>
          <p:cNvPr id="339" name="data = “こんにちは”"/>
          <p:cNvSpPr txBox="1"/>
          <p:nvPr/>
        </p:nvSpPr>
        <p:spPr>
          <a:xfrm>
            <a:off x="3700285" y="10326450"/>
            <a:ext cx="4550970"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600"/>
            </a:lvl1pPr>
          </a:lstStyle>
          <a:p>
            <a:r>
              <a:t>data = “こんにちは”</a:t>
            </a:r>
          </a:p>
        </p:txBody>
      </p:sp>
      <p:sp>
        <p:nvSpPr>
          <p:cNvPr id="340" name="x2 = 3.5"/>
          <p:cNvSpPr txBox="1"/>
          <p:nvPr/>
        </p:nvSpPr>
        <p:spPr>
          <a:xfrm>
            <a:off x="6137161" y="8020809"/>
            <a:ext cx="2114094"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600"/>
            </a:lvl1pPr>
          </a:lstStyle>
          <a:p>
            <a:r>
              <a:rPr dirty="0"/>
              <a:t>x2 = 3.5</a:t>
            </a:r>
          </a:p>
        </p:txBody>
      </p:sp>
      <p:sp>
        <p:nvSpPr>
          <p:cNvPr id="341" name="←type(x2)を出力しろという意味"/>
          <p:cNvSpPr txBox="1"/>
          <p:nvPr/>
        </p:nvSpPr>
        <p:spPr>
          <a:xfrm>
            <a:off x="8544643" y="8595325"/>
            <a:ext cx="7222847" cy="55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←type(x2)を出力しろという意味</a:t>
            </a:r>
          </a:p>
        </p:txBody>
      </p:sp>
      <p:sp>
        <p:nvSpPr>
          <p:cNvPr id="342" name="print(type(x2))"/>
          <p:cNvSpPr txBox="1"/>
          <p:nvPr/>
        </p:nvSpPr>
        <p:spPr>
          <a:xfrm>
            <a:off x="4507700" y="8755832"/>
            <a:ext cx="3743555" cy="55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600"/>
            </a:lvl1pPr>
          </a:lstStyle>
          <a:p>
            <a:r>
              <a:t>print(type(x2))</a:t>
            </a:r>
          </a:p>
        </p:txBody>
      </p:sp>
      <p:sp>
        <p:nvSpPr>
          <p:cNvPr id="343" name="→ float"/>
          <p:cNvSpPr txBox="1"/>
          <p:nvPr/>
        </p:nvSpPr>
        <p:spPr>
          <a:xfrm>
            <a:off x="9113657" y="9295458"/>
            <a:ext cx="1845260" cy="55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 float</a:t>
            </a:r>
          </a:p>
        </p:txBody>
      </p:sp>
      <p:sp>
        <p:nvSpPr>
          <p:cNvPr id="344" name="←type(data)を出力しろという意味"/>
          <p:cNvSpPr txBox="1"/>
          <p:nvPr/>
        </p:nvSpPr>
        <p:spPr>
          <a:xfrm>
            <a:off x="8544643" y="11659605"/>
            <a:ext cx="7716623"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←type(data)を出力しろという意味</a:t>
            </a:r>
          </a:p>
        </p:txBody>
      </p:sp>
      <p:sp>
        <p:nvSpPr>
          <p:cNvPr id="345" name="print(type(data))"/>
          <p:cNvSpPr txBox="1"/>
          <p:nvPr/>
        </p:nvSpPr>
        <p:spPr>
          <a:xfrm>
            <a:off x="4013924" y="11791351"/>
            <a:ext cx="4237331" cy="55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600"/>
            </a:lvl1pPr>
          </a:lstStyle>
          <a:p>
            <a:r>
              <a:t>print(type(data))</a:t>
            </a:r>
          </a:p>
        </p:txBody>
      </p:sp>
      <p:sp>
        <p:nvSpPr>
          <p:cNvPr id="346" name="→ string"/>
          <p:cNvSpPr txBox="1"/>
          <p:nvPr/>
        </p:nvSpPr>
        <p:spPr>
          <a:xfrm>
            <a:off x="9113658" y="12359738"/>
            <a:ext cx="2166214"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 string</a:t>
            </a:r>
          </a:p>
        </p:txBody>
      </p:sp>
      <p:sp>
        <p:nvSpPr>
          <p:cNvPr id="347" name="四角形"/>
          <p:cNvSpPr/>
          <p:nvPr/>
        </p:nvSpPr>
        <p:spPr>
          <a:xfrm>
            <a:off x="3388869" y="5509171"/>
            <a:ext cx="5173802" cy="7744703"/>
          </a:xfrm>
          <a:prstGeom prst="rect">
            <a:avLst/>
          </a:prstGeom>
          <a:ln w="635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32" name="Pythonの値には「型」という概念が存在する"/>
          <p:cNvSpPr txBox="1"/>
          <p:nvPr/>
        </p:nvSpPr>
        <p:spPr>
          <a:xfrm>
            <a:off x="5053073" y="259046"/>
            <a:ext cx="14277853" cy="887422"/>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rPr lang="ja-JP" altLang="en-US"/>
              <a:t>四則演算</a:t>
            </a:r>
            <a:r>
              <a:rPr lang="en-US" altLang="ja-JP" dirty="0"/>
              <a:t>(</a:t>
            </a:r>
            <a:r>
              <a:rPr lang="ja-JP" altLang="en-US"/>
              <a:t>入力してみよう</a:t>
            </a:r>
            <a:r>
              <a:rPr lang="en-US" altLang="ja-JP" dirty="0"/>
              <a:t>)</a:t>
            </a:r>
            <a:endParaRPr dirty="0"/>
          </a:p>
        </p:txBody>
      </p:sp>
      <p:sp>
        <p:nvSpPr>
          <p:cNvPr id="333" name="変数に入れるデータは、整数なのか、小数なのか、文字のデータ(文字列)なのかを区別する必要…"/>
          <p:cNvSpPr txBox="1"/>
          <p:nvPr/>
        </p:nvSpPr>
        <p:spPr>
          <a:xfrm>
            <a:off x="2558981" y="2421134"/>
            <a:ext cx="17030303" cy="14875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solidFill>
                  <a:srgbClr val="000002"/>
                </a:solidFill>
                <a:latin typeface="ヒラギノ丸ゴ ProN W4"/>
                <a:ea typeface="ヒラギノ丸ゴ ProN W4"/>
                <a:cs typeface="ヒラギノ丸ゴ ProN W4"/>
                <a:sym typeface="ヒラギノ丸ゴ ProN W4"/>
              </a:defRPr>
            </a:pPr>
            <a:r>
              <a:rPr lang="en-US" altLang="ja-JP" b="1" dirty="0">
                <a:latin typeface="Hiragino Kaku Gothic ProN W6" panose="020B0300000000000000" pitchFamily="34" charset="-128"/>
                <a:ea typeface="Hiragino Kaku Gothic ProN W6" panose="020B0300000000000000" pitchFamily="34" charset="-128"/>
              </a:rPr>
              <a:t>+</a:t>
            </a:r>
            <a:r>
              <a:rPr lang="ja-JP" altLang="en-US" b="1">
                <a:latin typeface="Hiragino Kaku Gothic ProN W6" panose="020B0300000000000000" pitchFamily="34" charset="-128"/>
                <a:ea typeface="Hiragino Kaku Gothic ProN W6" panose="020B0300000000000000" pitchFamily="34" charset="-128"/>
              </a:rPr>
              <a:t>は足し算、</a:t>
            </a:r>
            <a:r>
              <a:rPr lang="en-US" altLang="ja-JP" b="1" dirty="0">
                <a:latin typeface="Hiragino Kaku Gothic ProN W6" panose="020B0300000000000000" pitchFamily="34" charset="-128"/>
                <a:ea typeface="Hiragino Kaku Gothic ProN W6" panose="020B0300000000000000" pitchFamily="34" charset="-128"/>
              </a:rPr>
              <a:t>-</a:t>
            </a:r>
            <a:r>
              <a:rPr lang="ja-JP" altLang="en-US" b="1">
                <a:latin typeface="Hiragino Kaku Gothic ProN W6" panose="020B0300000000000000" pitchFamily="34" charset="-128"/>
                <a:ea typeface="Hiragino Kaku Gothic ProN W6" panose="020B0300000000000000" pitchFamily="34" charset="-128"/>
              </a:rPr>
              <a:t>は引き算、</a:t>
            </a:r>
            <a:r>
              <a:rPr lang="en-US" altLang="ja-JP" b="1" dirty="0">
                <a:latin typeface="Hiragino Kaku Gothic ProN W6" panose="020B0300000000000000" pitchFamily="34" charset="-128"/>
                <a:ea typeface="Hiragino Kaku Gothic ProN W6" panose="020B0300000000000000" pitchFamily="34" charset="-128"/>
              </a:rPr>
              <a:t>/ </a:t>
            </a:r>
            <a:r>
              <a:rPr lang="ja-JP" altLang="en-US" b="1">
                <a:latin typeface="Hiragino Kaku Gothic ProN W6" panose="020B0300000000000000" pitchFamily="34" charset="-128"/>
                <a:ea typeface="Hiragino Kaku Gothic ProN W6" panose="020B0300000000000000" pitchFamily="34" charset="-128"/>
              </a:rPr>
              <a:t>は割り算、*は掛け算で計算できます。</a:t>
            </a:r>
            <a:endParaRPr lang="en-US" altLang="ja-JP" b="1" dirty="0">
              <a:latin typeface="Hiragino Kaku Gothic ProN W6" panose="020B0300000000000000" pitchFamily="34" charset="-128"/>
              <a:ea typeface="Hiragino Kaku Gothic ProN W6" panose="020B0300000000000000" pitchFamily="34" charset="-128"/>
            </a:endParaRPr>
          </a:p>
          <a:p>
            <a:pPr algn="l">
              <a:defRPr sz="4500">
                <a:solidFill>
                  <a:srgbClr val="000002"/>
                </a:solidFill>
                <a:latin typeface="ヒラギノ丸ゴ ProN W4"/>
                <a:ea typeface="ヒラギノ丸ゴ ProN W4"/>
                <a:cs typeface="ヒラギノ丸ゴ ProN W4"/>
                <a:sym typeface="ヒラギノ丸ゴ ProN W4"/>
              </a:defRPr>
            </a:pPr>
            <a:r>
              <a:rPr lang="en-US" altLang="ja-JP" b="1" dirty="0">
                <a:latin typeface="Hiragino Kaku Gothic ProN W6" panose="020B0300000000000000" pitchFamily="34" charset="-128"/>
                <a:ea typeface="Hiragino Kaku Gothic ProN W6" panose="020B0300000000000000" pitchFamily="34" charset="-128"/>
              </a:rPr>
              <a:t>(%</a:t>
            </a:r>
            <a:r>
              <a:rPr lang="ja-JP" altLang="en-US" b="1">
                <a:latin typeface="Hiragino Kaku Gothic ProN W6" panose="020B0300000000000000" pitchFamily="34" charset="-128"/>
                <a:ea typeface="Hiragino Kaku Gothic ProN W6" panose="020B0300000000000000" pitchFamily="34" charset="-128"/>
              </a:rPr>
              <a:t>は割り算の余り、冪乗</a:t>
            </a:r>
            <a:r>
              <a:rPr lang="en-US" altLang="ja-JP" b="1" dirty="0">
                <a:latin typeface="Hiragino Kaku Gothic ProN W6" panose="020B0300000000000000" pitchFamily="34" charset="-128"/>
                <a:ea typeface="Hiragino Kaku Gothic ProN W6" panose="020B0300000000000000" pitchFamily="34" charset="-128"/>
              </a:rPr>
              <a:t>(</a:t>
            </a:r>
            <a:r>
              <a:rPr lang="ja-JP" altLang="en-US" b="1">
                <a:latin typeface="Hiragino Kaku Gothic ProN W6" panose="020B0300000000000000" pitchFamily="34" charset="-128"/>
                <a:ea typeface="Hiragino Kaku Gothic ProN W6" panose="020B0300000000000000" pitchFamily="34" charset="-128"/>
              </a:rPr>
              <a:t>べきじょう</a:t>
            </a:r>
            <a:r>
              <a:rPr lang="en-US" altLang="ja-JP" b="1" dirty="0">
                <a:latin typeface="Hiragino Kaku Gothic ProN W6" panose="020B0300000000000000" pitchFamily="34" charset="-128"/>
                <a:ea typeface="Hiragino Kaku Gothic ProN W6" panose="020B0300000000000000" pitchFamily="34" charset="-128"/>
              </a:rPr>
              <a:t>)</a:t>
            </a:r>
            <a:r>
              <a:rPr lang="ja-JP" altLang="en-US" b="1">
                <a:latin typeface="Hiragino Kaku Gothic ProN W6" panose="020B0300000000000000" pitchFamily="34" charset="-128"/>
                <a:ea typeface="Hiragino Kaku Gothic ProN W6" panose="020B0300000000000000" pitchFamily="34" charset="-128"/>
              </a:rPr>
              <a:t>は ** で計算できます。</a:t>
            </a:r>
            <a:r>
              <a:rPr lang="en-US" altLang="ja-JP" b="1" dirty="0">
                <a:latin typeface="Hiragino Kaku Gothic ProN W6" panose="020B0300000000000000" pitchFamily="34" charset="-128"/>
                <a:ea typeface="Hiragino Kaku Gothic ProN W6" panose="020B0300000000000000" pitchFamily="34" charset="-128"/>
              </a:rPr>
              <a:t>)</a:t>
            </a:r>
            <a:endParaRPr lang="ja-JP" altLang="en-US" b="1" dirty="0">
              <a:latin typeface="Hiragino Kaku Gothic ProN W6" panose="020B0300000000000000" pitchFamily="34" charset="-128"/>
              <a:ea typeface="Hiragino Kaku Gothic ProN W6" panose="020B0300000000000000" pitchFamily="34" charset="-128"/>
            </a:endParaRPr>
          </a:p>
        </p:txBody>
      </p:sp>
      <p:sp>
        <p:nvSpPr>
          <p:cNvPr id="336" name="print(type(x))"/>
          <p:cNvSpPr txBox="1"/>
          <p:nvPr/>
        </p:nvSpPr>
        <p:spPr>
          <a:xfrm>
            <a:off x="4013924" y="4796126"/>
            <a:ext cx="3502562" cy="23185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600"/>
            </a:lvl1pPr>
          </a:lstStyle>
          <a:p>
            <a:r>
              <a:rPr lang="en" dirty="0"/>
              <a:t>﻿print(1+1)</a:t>
            </a:r>
          </a:p>
          <a:p>
            <a:r>
              <a:rPr lang="en" dirty="0"/>
              <a:t>print(100-10)</a:t>
            </a:r>
          </a:p>
          <a:p>
            <a:r>
              <a:rPr lang="en" dirty="0"/>
              <a:t>print(10*10)</a:t>
            </a:r>
          </a:p>
          <a:p>
            <a:r>
              <a:rPr lang="en" dirty="0"/>
              <a:t>print(50/5)</a:t>
            </a:r>
            <a:endParaRPr dirty="0"/>
          </a:p>
        </p:txBody>
      </p:sp>
      <p:sp>
        <p:nvSpPr>
          <p:cNvPr id="337" name="→ int"/>
          <p:cNvSpPr txBox="1"/>
          <p:nvPr/>
        </p:nvSpPr>
        <p:spPr>
          <a:xfrm>
            <a:off x="9282251" y="4796126"/>
            <a:ext cx="1829027" cy="23185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pPr algn="l"/>
            <a:r>
              <a:rPr dirty="0"/>
              <a:t>→ </a:t>
            </a:r>
            <a:r>
              <a:rPr lang="en-US" dirty="0"/>
              <a:t>2</a:t>
            </a:r>
          </a:p>
          <a:p>
            <a:pPr algn="l"/>
            <a:r>
              <a:rPr lang="en-US" dirty="0"/>
              <a:t>→ 90</a:t>
            </a:r>
          </a:p>
          <a:p>
            <a:pPr algn="l"/>
            <a:r>
              <a:rPr lang="en-US" dirty="0"/>
              <a:t>→ 100</a:t>
            </a:r>
          </a:p>
          <a:p>
            <a:pPr algn="l"/>
            <a:r>
              <a:rPr lang="en-US" dirty="0"/>
              <a:t>→ 10.0</a:t>
            </a:r>
            <a:endParaRPr dirty="0"/>
          </a:p>
        </p:txBody>
      </p:sp>
      <p:sp>
        <p:nvSpPr>
          <p:cNvPr id="19" name="四角形">
            <a:extLst>
              <a:ext uri="{FF2B5EF4-FFF2-40B4-BE49-F238E27FC236}">
                <a16:creationId xmlns:a16="http://schemas.microsoft.com/office/drawing/2014/main" id="{CCC4A487-9306-30C0-4B53-DEADF784E0F6}"/>
              </a:ext>
            </a:extLst>
          </p:cNvPr>
          <p:cNvSpPr/>
          <p:nvPr/>
        </p:nvSpPr>
        <p:spPr>
          <a:xfrm>
            <a:off x="3388869" y="4557456"/>
            <a:ext cx="5173802" cy="2720896"/>
          </a:xfrm>
          <a:prstGeom prst="rect">
            <a:avLst/>
          </a:prstGeom>
          <a:ln w="635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extLst>
      <p:ext uri="{BB962C8B-B14F-4D97-AF65-F5344CB8AC3E}">
        <p14:creationId xmlns:p14="http://schemas.microsoft.com/office/powerpoint/2010/main" val="415268650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33" name="変数に入れるデータは、整数なのか、小数なのか、文字のデータ(文字列)なのかを区別する必要…"/>
          <p:cNvSpPr txBox="1"/>
          <p:nvPr/>
        </p:nvSpPr>
        <p:spPr>
          <a:xfrm>
            <a:off x="2558981" y="2421134"/>
            <a:ext cx="17030303" cy="14875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solidFill>
                  <a:srgbClr val="000002"/>
                </a:solidFill>
                <a:latin typeface="ヒラギノ丸ゴ ProN W4"/>
                <a:ea typeface="ヒラギノ丸ゴ ProN W4"/>
                <a:cs typeface="ヒラギノ丸ゴ ProN W4"/>
                <a:sym typeface="ヒラギノ丸ゴ ProN W4"/>
              </a:defRPr>
            </a:pPr>
            <a:r>
              <a:rPr lang="en-US" altLang="ja-JP" b="1" dirty="0">
                <a:latin typeface="Hiragino Kaku Gothic ProN W6" panose="020B0300000000000000" pitchFamily="34" charset="-128"/>
                <a:ea typeface="Hiragino Kaku Gothic ProN W6" panose="020B0300000000000000" pitchFamily="34" charset="-128"/>
              </a:rPr>
              <a:t>+</a:t>
            </a:r>
            <a:r>
              <a:rPr lang="ja-JP" altLang="en-US" b="1">
                <a:latin typeface="Hiragino Kaku Gothic ProN W6" panose="020B0300000000000000" pitchFamily="34" charset="-128"/>
                <a:ea typeface="Hiragino Kaku Gothic ProN W6" panose="020B0300000000000000" pitchFamily="34" charset="-128"/>
              </a:rPr>
              <a:t>は足し算、</a:t>
            </a:r>
            <a:r>
              <a:rPr lang="en-US" altLang="ja-JP" b="1" dirty="0">
                <a:latin typeface="Hiragino Kaku Gothic ProN W6" panose="020B0300000000000000" pitchFamily="34" charset="-128"/>
                <a:ea typeface="Hiragino Kaku Gothic ProN W6" panose="020B0300000000000000" pitchFamily="34" charset="-128"/>
              </a:rPr>
              <a:t>-</a:t>
            </a:r>
            <a:r>
              <a:rPr lang="ja-JP" altLang="en-US" b="1">
                <a:latin typeface="Hiragino Kaku Gothic ProN W6" panose="020B0300000000000000" pitchFamily="34" charset="-128"/>
                <a:ea typeface="Hiragino Kaku Gothic ProN W6" panose="020B0300000000000000" pitchFamily="34" charset="-128"/>
              </a:rPr>
              <a:t>は引き算、</a:t>
            </a:r>
            <a:r>
              <a:rPr lang="en-US" altLang="ja-JP" b="1" dirty="0">
                <a:latin typeface="Hiragino Kaku Gothic ProN W6" panose="020B0300000000000000" pitchFamily="34" charset="-128"/>
                <a:ea typeface="Hiragino Kaku Gothic ProN W6" panose="020B0300000000000000" pitchFamily="34" charset="-128"/>
              </a:rPr>
              <a:t>/ </a:t>
            </a:r>
            <a:r>
              <a:rPr lang="ja-JP" altLang="en-US" b="1">
                <a:latin typeface="Hiragino Kaku Gothic ProN W6" panose="020B0300000000000000" pitchFamily="34" charset="-128"/>
                <a:ea typeface="Hiragino Kaku Gothic ProN W6" panose="020B0300000000000000" pitchFamily="34" charset="-128"/>
              </a:rPr>
              <a:t>は割り算、*は掛け算で計算できます。</a:t>
            </a:r>
            <a:endParaRPr lang="en-US" altLang="ja-JP" b="1" dirty="0">
              <a:latin typeface="Hiragino Kaku Gothic ProN W6" panose="020B0300000000000000" pitchFamily="34" charset="-128"/>
              <a:ea typeface="Hiragino Kaku Gothic ProN W6" panose="020B0300000000000000" pitchFamily="34" charset="-128"/>
            </a:endParaRPr>
          </a:p>
          <a:p>
            <a:pPr algn="l">
              <a:defRPr sz="4500">
                <a:solidFill>
                  <a:srgbClr val="000002"/>
                </a:solidFill>
                <a:latin typeface="ヒラギノ丸ゴ ProN W4"/>
                <a:ea typeface="ヒラギノ丸ゴ ProN W4"/>
                <a:cs typeface="ヒラギノ丸ゴ ProN W4"/>
                <a:sym typeface="ヒラギノ丸ゴ ProN W4"/>
              </a:defRPr>
            </a:pPr>
            <a:r>
              <a:rPr lang="en-US" altLang="ja-JP" b="1" dirty="0">
                <a:latin typeface="Hiragino Kaku Gothic ProN W6" panose="020B0300000000000000" pitchFamily="34" charset="-128"/>
                <a:ea typeface="Hiragino Kaku Gothic ProN W6" panose="020B0300000000000000" pitchFamily="34" charset="-128"/>
              </a:rPr>
              <a:t>(%</a:t>
            </a:r>
            <a:r>
              <a:rPr lang="ja-JP" altLang="en-US" b="1">
                <a:latin typeface="Hiragino Kaku Gothic ProN W6" panose="020B0300000000000000" pitchFamily="34" charset="-128"/>
                <a:ea typeface="Hiragino Kaku Gothic ProN W6" panose="020B0300000000000000" pitchFamily="34" charset="-128"/>
              </a:rPr>
              <a:t>は割り算の余り、冪乗</a:t>
            </a:r>
            <a:r>
              <a:rPr lang="en-US" altLang="ja-JP" b="1" dirty="0">
                <a:latin typeface="Hiragino Kaku Gothic ProN W6" panose="020B0300000000000000" pitchFamily="34" charset="-128"/>
                <a:ea typeface="Hiragino Kaku Gothic ProN W6" panose="020B0300000000000000" pitchFamily="34" charset="-128"/>
              </a:rPr>
              <a:t>(</a:t>
            </a:r>
            <a:r>
              <a:rPr lang="ja-JP" altLang="en-US" b="1">
                <a:latin typeface="Hiragino Kaku Gothic ProN W6" panose="020B0300000000000000" pitchFamily="34" charset="-128"/>
                <a:ea typeface="Hiragino Kaku Gothic ProN W6" panose="020B0300000000000000" pitchFamily="34" charset="-128"/>
              </a:rPr>
              <a:t>べきじょう</a:t>
            </a:r>
            <a:r>
              <a:rPr lang="en-US" altLang="ja-JP" b="1" dirty="0">
                <a:latin typeface="Hiragino Kaku Gothic ProN W6" panose="020B0300000000000000" pitchFamily="34" charset="-128"/>
                <a:ea typeface="Hiragino Kaku Gothic ProN W6" panose="020B0300000000000000" pitchFamily="34" charset="-128"/>
              </a:rPr>
              <a:t>)</a:t>
            </a:r>
            <a:r>
              <a:rPr lang="ja-JP" altLang="en-US" b="1">
                <a:latin typeface="Hiragino Kaku Gothic ProN W6" panose="020B0300000000000000" pitchFamily="34" charset="-128"/>
                <a:ea typeface="Hiragino Kaku Gothic ProN W6" panose="020B0300000000000000" pitchFamily="34" charset="-128"/>
              </a:rPr>
              <a:t>は ** で計算できます。</a:t>
            </a:r>
            <a:r>
              <a:rPr lang="en-US" altLang="ja-JP" b="1" dirty="0">
                <a:latin typeface="Hiragino Kaku Gothic ProN W6" panose="020B0300000000000000" pitchFamily="34" charset="-128"/>
                <a:ea typeface="Hiragino Kaku Gothic ProN W6" panose="020B0300000000000000" pitchFamily="34" charset="-128"/>
              </a:rPr>
              <a:t>)</a:t>
            </a:r>
            <a:endParaRPr lang="ja-JP" altLang="en-US" b="1" dirty="0">
              <a:latin typeface="Hiragino Kaku Gothic ProN W6" panose="020B0300000000000000" pitchFamily="34" charset="-128"/>
              <a:ea typeface="Hiragino Kaku Gothic ProN W6" panose="020B0300000000000000" pitchFamily="34" charset="-128"/>
            </a:endParaRPr>
          </a:p>
        </p:txBody>
      </p:sp>
      <p:sp>
        <p:nvSpPr>
          <p:cNvPr id="336" name="print(type(x))"/>
          <p:cNvSpPr txBox="1"/>
          <p:nvPr/>
        </p:nvSpPr>
        <p:spPr>
          <a:xfrm>
            <a:off x="4013924" y="4796126"/>
            <a:ext cx="3502562" cy="23185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600"/>
            </a:lvl1pPr>
          </a:lstStyle>
          <a:p>
            <a:r>
              <a:rPr lang="en" dirty="0"/>
              <a:t>﻿print(1+1)</a:t>
            </a:r>
          </a:p>
          <a:p>
            <a:r>
              <a:rPr lang="en" dirty="0"/>
              <a:t>print(100-10)</a:t>
            </a:r>
          </a:p>
          <a:p>
            <a:r>
              <a:rPr lang="en" dirty="0"/>
              <a:t>print(10*10)</a:t>
            </a:r>
          </a:p>
          <a:p>
            <a:r>
              <a:rPr lang="en" dirty="0"/>
              <a:t>print(50/5)</a:t>
            </a:r>
            <a:endParaRPr dirty="0"/>
          </a:p>
        </p:txBody>
      </p:sp>
      <p:sp>
        <p:nvSpPr>
          <p:cNvPr id="337" name="→ int"/>
          <p:cNvSpPr txBox="1"/>
          <p:nvPr/>
        </p:nvSpPr>
        <p:spPr>
          <a:xfrm>
            <a:off x="9282251" y="4796126"/>
            <a:ext cx="1829027" cy="23185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pPr algn="l"/>
            <a:r>
              <a:rPr dirty="0"/>
              <a:t>→ </a:t>
            </a:r>
            <a:r>
              <a:rPr lang="en-US" dirty="0"/>
              <a:t>2</a:t>
            </a:r>
          </a:p>
          <a:p>
            <a:pPr algn="l"/>
            <a:r>
              <a:rPr lang="en-US" dirty="0"/>
              <a:t>→ 90</a:t>
            </a:r>
          </a:p>
          <a:p>
            <a:pPr algn="l"/>
            <a:r>
              <a:rPr lang="en-US" dirty="0"/>
              <a:t>→ 100</a:t>
            </a:r>
          </a:p>
          <a:p>
            <a:pPr algn="l"/>
            <a:r>
              <a:rPr lang="en-US" dirty="0"/>
              <a:t>→ 10.0</a:t>
            </a:r>
            <a:endParaRPr dirty="0"/>
          </a:p>
        </p:txBody>
      </p:sp>
      <p:sp>
        <p:nvSpPr>
          <p:cNvPr id="340" name="x2 = 3.5"/>
          <p:cNvSpPr txBox="1"/>
          <p:nvPr/>
        </p:nvSpPr>
        <p:spPr>
          <a:xfrm>
            <a:off x="2951470" y="7931206"/>
            <a:ext cx="16656804"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600"/>
            </a:lvl1pPr>
          </a:lstStyle>
          <a:p>
            <a:r>
              <a:rPr lang="ja-JP" altLang="en-US" sz="4000"/>
              <a:t>今</a:t>
            </a:r>
            <a:r>
              <a:rPr lang="en-US" altLang="ja-JP" sz="4000" dirty="0"/>
              <a:t> x</a:t>
            </a:r>
            <a:r>
              <a:rPr lang="ja-JP" altLang="en-US" sz="4000"/>
              <a:t>には</a:t>
            </a:r>
            <a:r>
              <a:rPr lang="en-US" altLang="ja-JP" sz="4000" dirty="0"/>
              <a:t>35</a:t>
            </a:r>
            <a:r>
              <a:rPr lang="ja-JP" altLang="en-US" sz="4000"/>
              <a:t>、</a:t>
            </a:r>
            <a:r>
              <a:rPr lang="en-US" altLang="ja-JP" sz="4000" dirty="0"/>
              <a:t>x2</a:t>
            </a:r>
            <a:r>
              <a:rPr lang="ja-JP" altLang="en-US" sz="4000"/>
              <a:t>には</a:t>
            </a:r>
            <a:r>
              <a:rPr lang="en-US" altLang="ja-JP" sz="4000" dirty="0"/>
              <a:t>3.5</a:t>
            </a:r>
            <a:r>
              <a:rPr lang="ja-JP" altLang="en-US" sz="4000"/>
              <a:t>が代入されています。</a:t>
            </a:r>
            <a:endParaRPr lang="en-US" altLang="ja-JP" sz="4000" dirty="0"/>
          </a:p>
          <a:p>
            <a:r>
              <a:rPr lang="en-US" sz="4000" dirty="0"/>
              <a:t>xをx2で割った値を変数x3に代入するにはどうすればよいでしょうか。</a:t>
            </a:r>
            <a:endParaRPr sz="4000" dirty="0"/>
          </a:p>
        </p:txBody>
      </p:sp>
      <p:sp>
        <p:nvSpPr>
          <p:cNvPr id="19" name="四角形">
            <a:extLst>
              <a:ext uri="{FF2B5EF4-FFF2-40B4-BE49-F238E27FC236}">
                <a16:creationId xmlns:a16="http://schemas.microsoft.com/office/drawing/2014/main" id="{CCC4A487-9306-30C0-4B53-DEADF784E0F6}"/>
              </a:ext>
            </a:extLst>
          </p:cNvPr>
          <p:cNvSpPr/>
          <p:nvPr/>
        </p:nvSpPr>
        <p:spPr>
          <a:xfrm>
            <a:off x="3388869" y="4557456"/>
            <a:ext cx="5173802" cy="2720896"/>
          </a:xfrm>
          <a:prstGeom prst="rect">
            <a:avLst/>
          </a:prstGeom>
          <a:ln w="635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 name="Pythonの値には「型」という概念が存在する">
            <a:extLst>
              <a:ext uri="{FF2B5EF4-FFF2-40B4-BE49-F238E27FC236}">
                <a16:creationId xmlns:a16="http://schemas.microsoft.com/office/drawing/2014/main" id="{F0C016FE-5652-440A-E87E-BD3232F5C4D8}"/>
              </a:ext>
            </a:extLst>
          </p:cNvPr>
          <p:cNvSpPr txBox="1"/>
          <p:nvPr/>
        </p:nvSpPr>
        <p:spPr>
          <a:xfrm>
            <a:off x="5053073" y="259046"/>
            <a:ext cx="14277853" cy="887422"/>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rPr lang="ja-JP" altLang="en-US"/>
              <a:t>四則演算</a:t>
            </a:r>
            <a:r>
              <a:rPr lang="en-US" altLang="ja-JP" dirty="0"/>
              <a:t>(</a:t>
            </a:r>
            <a:r>
              <a:rPr lang="ja-JP" altLang="en-US"/>
              <a:t>入力してみよう</a:t>
            </a:r>
            <a:r>
              <a:rPr lang="en-US" altLang="ja-JP" dirty="0"/>
              <a:t>)</a:t>
            </a:r>
            <a:endParaRPr dirty="0"/>
          </a:p>
        </p:txBody>
      </p:sp>
    </p:spTree>
    <p:extLst>
      <p:ext uri="{BB962C8B-B14F-4D97-AF65-F5344CB8AC3E}">
        <p14:creationId xmlns:p14="http://schemas.microsoft.com/office/powerpoint/2010/main" val="406087571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データの扱いとライブラリの使い方"/>
          <p:cNvSpPr txBox="1"/>
          <p:nvPr/>
        </p:nvSpPr>
        <p:spPr>
          <a:xfrm>
            <a:off x="6546849" y="3122230"/>
            <a:ext cx="11290301" cy="806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500"/>
            </a:lvl1pPr>
          </a:lstStyle>
          <a:p>
            <a:r>
              <a:t>データの扱いとライブラリの使い方</a:t>
            </a:r>
          </a:p>
        </p:txBody>
      </p:sp>
      <p:sp>
        <p:nvSpPr>
          <p:cNvPr id="146" name="初回では、次回以降の機械学習、深層学習で用いる…"/>
          <p:cNvSpPr txBox="1"/>
          <p:nvPr/>
        </p:nvSpPr>
        <p:spPr>
          <a:xfrm>
            <a:off x="2472499" y="6501985"/>
            <a:ext cx="19439002" cy="18605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5500"/>
            </a:pPr>
            <a:r>
              <a:t>初回では、次回以降の機械学習、深層学習で用いる</a:t>
            </a:r>
          </a:p>
          <a:p>
            <a:pPr>
              <a:defRPr sz="5500"/>
            </a:pPr>
            <a:r>
              <a:t>pythonの基本知識とデータ取り扱い方について解説します。</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33" name="変数に入れるデータは、整数なのか、小数なのか、文字のデータ(文字列)なのかを区別する必要…"/>
          <p:cNvSpPr txBox="1"/>
          <p:nvPr/>
        </p:nvSpPr>
        <p:spPr>
          <a:xfrm>
            <a:off x="2558981" y="2421134"/>
            <a:ext cx="17030303" cy="14875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solidFill>
                  <a:srgbClr val="000002"/>
                </a:solidFill>
                <a:latin typeface="ヒラギノ丸ゴ ProN W4"/>
                <a:ea typeface="ヒラギノ丸ゴ ProN W4"/>
                <a:cs typeface="ヒラギノ丸ゴ ProN W4"/>
                <a:sym typeface="ヒラギノ丸ゴ ProN W4"/>
              </a:defRPr>
            </a:pPr>
            <a:r>
              <a:rPr lang="en-US" altLang="ja-JP" b="1" dirty="0">
                <a:latin typeface="Hiragino Kaku Gothic ProN W6" panose="020B0300000000000000" pitchFamily="34" charset="-128"/>
                <a:ea typeface="Hiragino Kaku Gothic ProN W6" panose="020B0300000000000000" pitchFamily="34" charset="-128"/>
              </a:rPr>
              <a:t>+</a:t>
            </a:r>
            <a:r>
              <a:rPr lang="ja-JP" altLang="en-US" b="1">
                <a:latin typeface="Hiragino Kaku Gothic ProN W6" panose="020B0300000000000000" pitchFamily="34" charset="-128"/>
                <a:ea typeface="Hiragino Kaku Gothic ProN W6" panose="020B0300000000000000" pitchFamily="34" charset="-128"/>
              </a:rPr>
              <a:t>は足し算、</a:t>
            </a:r>
            <a:r>
              <a:rPr lang="en-US" altLang="ja-JP" b="1" dirty="0">
                <a:latin typeface="Hiragino Kaku Gothic ProN W6" panose="020B0300000000000000" pitchFamily="34" charset="-128"/>
                <a:ea typeface="Hiragino Kaku Gothic ProN W6" panose="020B0300000000000000" pitchFamily="34" charset="-128"/>
              </a:rPr>
              <a:t>-</a:t>
            </a:r>
            <a:r>
              <a:rPr lang="ja-JP" altLang="en-US" b="1">
                <a:latin typeface="Hiragino Kaku Gothic ProN W6" panose="020B0300000000000000" pitchFamily="34" charset="-128"/>
                <a:ea typeface="Hiragino Kaku Gothic ProN W6" panose="020B0300000000000000" pitchFamily="34" charset="-128"/>
              </a:rPr>
              <a:t>は引き算、</a:t>
            </a:r>
            <a:r>
              <a:rPr lang="en-US" altLang="ja-JP" b="1" dirty="0">
                <a:latin typeface="Hiragino Kaku Gothic ProN W6" panose="020B0300000000000000" pitchFamily="34" charset="-128"/>
                <a:ea typeface="Hiragino Kaku Gothic ProN W6" panose="020B0300000000000000" pitchFamily="34" charset="-128"/>
              </a:rPr>
              <a:t>/ </a:t>
            </a:r>
            <a:r>
              <a:rPr lang="ja-JP" altLang="en-US" b="1">
                <a:latin typeface="Hiragino Kaku Gothic ProN W6" panose="020B0300000000000000" pitchFamily="34" charset="-128"/>
                <a:ea typeface="Hiragino Kaku Gothic ProN W6" panose="020B0300000000000000" pitchFamily="34" charset="-128"/>
              </a:rPr>
              <a:t>は割り算、*は掛け算で計算できます。</a:t>
            </a:r>
            <a:endParaRPr lang="en-US" altLang="ja-JP" b="1" dirty="0">
              <a:latin typeface="Hiragino Kaku Gothic ProN W6" panose="020B0300000000000000" pitchFamily="34" charset="-128"/>
              <a:ea typeface="Hiragino Kaku Gothic ProN W6" panose="020B0300000000000000" pitchFamily="34" charset="-128"/>
            </a:endParaRPr>
          </a:p>
          <a:p>
            <a:pPr algn="l">
              <a:defRPr sz="4500">
                <a:solidFill>
                  <a:srgbClr val="000002"/>
                </a:solidFill>
                <a:latin typeface="ヒラギノ丸ゴ ProN W4"/>
                <a:ea typeface="ヒラギノ丸ゴ ProN W4"/>
                <a:cs typeface="ヒラギノ丸ゴ ProN W4"/>
                <a:sym typeface="ヒラギノ丸ゴ ProN W4"/>
              </a:defRPr>
            </a:pPr>
            <a:r>
              <a:rPr lang="en-US" altLang="ja-JP" b="1" dirty="0">
                <a:latin typeface="Hiragino Kaku Gothic ProN W6" panose="020B0300000000000000" pitchFamily="34" charset="-128"/>
                <a:ea typeface="Hiragino Kaku Gothic ProN W6" panose="020B0300000000000000" pitchFamily="34" charset="-128"/>
              </a:rPr>
              <a:t>(%</a:t>
            </a:r>
            <a:r>
              <a:rPr lang="ja-JP" altLang="en-US" b="1">
                <a:latin typeface="Hiragino Kaku Gothic ProN W6" panose="020B0300000000000000" pitchFamily="34" charset="-128"/>
                <a:ea typeface="Hiragino Kaku Gothic ProN W6" panose="020B0300000000000000" pitchFamily="34" charset="-128"/>
              </a:rPr>
              <a:t>は割り算の余り、冪乗</a:t>
            </a:r>
            <a:r>
              <a:rPr lang="en-US" altLang="ja-JP" b="1" dirty="0">
                <a:latin typeface="Hiragino Kaku Gothic ProN W6" panose="020B0300000000000000" pitchFamily="34" charset="-128"/>
                <a:ea typeface="Hiragino Kaku Gothic ProN W6" panose="020B0300000000000000" pitchFamily="34" charset="-128"/>
              </a:rPr>
              <a:t>(</a:t>
            </a:r>
            <a:r>
              <a:rPr lang="ja-JP" altLang="en-US" b="1">
                <a:latin typeface="Hiragino Kaku Gothic ProN W6" panose="020B0300000000000000" pitchFamily="34" charset="-128"/>
                <a:ea typeface="Hiragino Kaku Gothic ProN W6" panose="020B0300000000000000" pitchFamily="34" charset="-128"/>
              </a:rPr>
              <a:t>べきじょう</a:t>
            </a:r>
            <a:r>
              <a:rPr lang="en-US" altLang="ja-JP" b="1" dirty="0">
                <a:latin typeface="Hiragino Kaku Gothic ProN W6" panose="020B0300000000000000" pitchFamily="34" charset="-128"/>
                <a:ea typeface="Hiragino Kaku Gothic ProN W6" panose="020B0300000000000000" pitchFamily="34" charset="-128"/>
              </a:rPr>
              <a:t>)</a:t>
            </a:r>
            <a:r>
              <a:rPr lang="ja-JP" altLang="en-US" b="1">
                <a:latin typeface="Hiragino Kaku Gothic ProN W6" panose="020B0300000000000000" pitchFamily="34" charset="-128"/>
                <a:ea typeface="Hiragino Kaku Gothic ProN W6" panose="020B0300000000000000" pitchFamily="34" charset="-128"/>
              </a:rPr>
              <a:t>は ** で計算できます。</a:t>
            </a:r>
            <a:r>
              <a:rPr lang="en-US" altLang="ja-JP" b="1" dirty="0">
                <a:latin typeface="Hiragino Kaku Gothic ProN W6" panose="020B0300000000000000" pitchFamily="34" charset="-128"/>
                <a:ea typeface="Hiragino Kaku Gothic ProN W6" panose="020B0300000000000000" pitchFamily="34" charset="-128"/>
              </a:rPr>
              <a:t>)</a:t>
            </a:r>
            <a:endParaRPr lang="ja-JP" altLang="en-US" b="1" dirty="0">
              <a:latin typeface="Hiragino Kaku Gothic ProN W6" panose="020B0300000000000000" pitchFamily="34" charset="-128"/>
              <a:ea typeface="Hiragino Kaku Gothic ProN W6" panose="020B0300000000000000" pitchFamily="34" charset="-128"/>
            </a:endParaRPr>
          </a:p>
        </p:txBody>
      </p:sp>
      <p:sp>
        <p:nvSpPr>
          <p:cNvPr id="336" name="print(type(x))"/>
          <p:cNvSpPr txBox="1"/>
          <p:nvPr/>
        </p:nvSpPr>
        <p:spPr>
          <a:xfrm>
            <a:off x="4013924" y="4796126"/>
            <a:ext cx="3502562" cy="23185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600"/>
            </a:lvl1pPr>
          </a:lstStyle>
          <a:p>
            <a:r>
              <a:rPr lang="en" dirty="0"/>
              <a:t>﻿print(1+1)</a:t>
            </a:r>
          </a:p>
          <a:p>
            <a:r>
              <a:rPr lang="en" dirty="0"/>
              <a:t>print(100-10)</a:t>
            </a:r>
          </a:p>
          <a:p>
            <a:r>
              <a:rPr lang="en" dirty="0"/>
              <a:t>print(10*10)</a:t>
            </a:r>
          </a:p>
          <a:p>
            <a:r>
              <a:rPr lang="en" dirty="0"/>
              <a:t>print(50/5)</a:t>
            </a:r>
            <a:endParaRPr dirty="0"/>
          </a:p>
        </p:txBody>
      </p:sp>
      <p:sp>
        <p:nvSpPr>
          <p:cNvPr id="337" name="→ int"/>
          <p:cNvSpPr txBox="1"/>
          <p:nvPr/>
        </p:nvSpPr>
        <p:spPr>
          <a:xfrm>
            <a:off x="9282251" y="4796126"/>
            <a:ext cx="1829027" cy="23185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pPr algn="l"/>
            <a:r>
              <a:rPr dirty="0"/>
              <a:t>→ </a:t>
            </a:r>
            <a:r>
              <a:rPr lang="en-US" dirty="0"/>
              <a:t>2</a:t>
            </a:r>
          </a:p>
          <a:p>
            <a:pPr algn="l"/>
            <a:r>
              <a:rPr lang="en-US" dirty="0"/>
              <a:t>→ 90</a:t>
            </a:r>
          </a:p>
          <a:p>
            <a:pPr algn="l"/>
            <a:r>
              <a:rPr lang="en-US" dirty="0"/>
              <a:t>→ 100</a:t>
            </a:r>
          </a:p>
          <a:p>
            <a:pPr algn="l"/>
            <a:r>
              <a:rPr lang="en-US" dirty="0"/>
              <a:t>→ 10.0</a:t>
            </a:r>
            <a:endParaRPr dirty="0"/>
          </a:p>
        </p:txBody>
      </p:sp>
      <p:sp>
        <p:nvSpPr>
          <p:cNvPr id="339" name="data = “こんにちは”"/>
          <p:cNvSpPr txBox="1"/>
          <p:nvPr/>
        </p:nvSpPr>
        <p:spPr>
          <a:xfrm>
            <a:off x="3700285" y="10000557"/>
            <a:ext cx="2787623" cy="12105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600"/>
            </a:lvl1pPr>
          </a:lstStyle>
          <a:p>
            <a:r>
              <a:rPr lang="en-US" dirty="0"/>
              <a:t>x3 = x / x2</a:t>
            </a:r>
          </a:p>
          <a:p>
            <a:r>
              <a:rPr lang="en-US" dirty="0"/>
              <a:t>print(x3)</a:t>
            </a:r>
            <a:endParaRPr dirty="0"/>
          </a:p>
        </p:txBody>
      </p:sp>
      <p:sp>
        <p:nvSpPr>
          <p:cNvPr id="340" name="x2 = 3.5"/>
          <p:cNvSpPr txBox="1"/>
          <p:nvPr/>
        </p:nvSpPr>
        <p:spPr>
          <a:xfrm>
            <a:off x="2951470" y="7931206"/>
            <a:ext cx="16656804"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600"/>
            </a:lvl1pPr>
          </a:lstStyle>
          <a:p>
            <a:r>
              <a:rPr lang="ja-JP" altLang="en-US" sz="4000"/>
              <a:t>今</a:t>
            </a:r>
            <a:r>
              <a:rPr lang="en-US" altLang="ja-JP" sz="4000" dirty="0"/>
              <a:t> x</a:t>
            </a:r>
            <a:r>
              <a:rPr lang="ja-JP" altLang="en-US" sz="4000"/>
              <a:t>には</a:t>
            </a:r>
            <a:r>
              <a:rPr lang="en-US" altLang="ja-JP" sz="4000" dirty="0"/>
              <a:t>35</a:t>
            </a:r>
            <a:r>
              <a:rPr lang="ja-JP" altLang="en-US" sz="4000"/>
              <a:t>、</a:t>
            </a:r>
            <a:r>
              <a:rPr lang="en-US" altLang="ja-JP" sz="4000" dirty="0"/>
              <a:t>x2</a:t>
            </a:r>
            <a:r>
              <a:rPr lang="ja-JP" altLang="en-US" sz="4000"/>
              <a:t>には</a:t>
            </a:r>
            <a:r>
              <a:rPr lang="en-US" altLang="ja-JP" sz="4000" dirty="0"/>
              <a:t>3.5</a:t>
            </a:r>
            <a:r>
              <a:rPr lang="ja-JP" altLang="en-US" sz="4000"/>
              <a:t>が代入されています。</a:t>
            </a:r>
            <a:endParaRPr lang="en-US" altLang="ja-JP" sz="4000" dirty="0"/>
          </a:p>
          <a:p>
            <a:r>
              <a:rPr lang="en-US" sz="4000" dirty="0"/>
              <a:t>xをx2で割った値を変数x3に代入するにはどうすればよいでしょうか。</a:t>
            </a:r>
            <a:endParaRPr sz="4000" dirty="0"/>
          </a:p>
        </p:txBody>
      </p:sp>
      <p:sp>
        <p:nvSpPr>
          <p:cNvPr id="346" name="→ string"/>
          <p:cNvSpPr txBox="1"/>
          <p:nvPr/>
        </p:nvSpPr>
        <p:spPr>
          <a:xfrm>
            <a:off x="9450845" y="10529499"/>
            <a:ext cx="1829027"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rPr dirty="0"/>
              <a:t>→ </a:t>
            </a:r>
            <a:r>
              <a:rPr lang="en-US" dirty="0"/>
              <a:t>10.0</a:t>
            </a:r>
            <a:endParaRPr dirty="0"/>
          </a:p>
        </p:txBody>
      </p:sp>
      <p:sp>
        <p:nvSpPr>
          <p:cNvPr id="347" name="四角形"/>
          <p:cNvSpPr/>
          <p:nvPr/>
        </p:nvSpPr>
        <p:spPr>
          <a:xfrm>
            <a:off x="3388869" y="9854258"/>
            <a:ext cx="5173802" cy="1440608"/>
          </a:xfrm>
          <a:prstGeom prst="rect">
            <a:avLst/>
          </a:prstGeom>
          <a:ln w="635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9" name="四角形">
            <a:extLst>
              <a:ext uri="{FF2B5EF4-FFF2-40B4-BE49-F238E27FC236}">
                <a16:creationId xmlns:a16="http://schemas.microsoft.com/office/drawing/2014/main" id="{CCC4A487-9306-30C0-4B53-DEADF784E0F6}"/>
              </a:ext>
            </a:extLst>
          </p:cNvPr>
          <p:cNvSpPr/>
          <p:nvPr/>
        </p:nvSpPr>
        <p:spPr>
          <a:xfrm>
            <a:off x="3388869" y="4557456"/>
            <a:ext cx="5173802" cy="2720896"/>
          </a:xfrm>
          <a:prstGeom prst="rect">
            <a:avLst/>
          </a:prstGeom>
          <a:ln w="635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 name="Pythonの値には「型」という概念が存在する">
            <a:extLst>
              <a:ext uri="{FF2B5EF4-FFF2-40B4-BE49-F238E27FC236}">
                <a16:creationId xmlns:a16="http://schemas.microsoft.com/office/drawing/2014/main" id="{0EDC2E8A-BF68-599F-0680-A6445D46C274}"/>
              </a:ext>
            </a:extLst>
          </p:cNvPr>
          <p:cNvSpPr txBox="1"/>
          <p:nvPr/>
        </p:nvSpPr>
        <p:spPr>
          <a:xfrm>
            <a:off x="5053073" y="259046"/>
            <a:ext cx="14277853" cy="887422"/>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rPr lang="ja-JP" altLang="en-US"/>
              <a:t>四則演算</a:t>
            </a:r>
            <a:r>
              <a:rPr lang="en-US" altLang="ja-JP" dirty="0"/>
              <a:t>(</a:t>
            </a:r>
            <a:r>
              <a:rPr lang="ja-JP" altLang="en-US"/>
              <a:t>入力してみよう</a:t>
            </a:r>
            <a:r>
              <a:rPr lang="en-US" altLang="ja-JP" dirty="0"/>
              <a:t>)</a:t>
            </a:r>
            <a:endParaRPr dirty="0"/>
          </a:p>
        </p:txBody>
      </p:sp>
    </p:spTree>
    <p:extLst>
      <p:ext uri="{BB962C8B-B14F-4D97-AF65-F5344CB8AC3E}">
        <p14:creationId xmlns:p14="http://schemas.microsoft.com/office/powerpoint/2010/main" val="38822575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33" name="変数に入れるデータは、整数なのか、小数なのか、文字のデータ(文字列)なのかを区別する必要…"/>
          <p:cNvSpPr txBox="1"/>
          <p:nvPr/>
        </p:nvSpPr>
        <p:spPr>
          <a:xfrm>
            <a:off x="2558981" y="2421134"/>
            <a:ext cx="17030303" cy="14875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solidFill>
                  <a:srgbClr val="000002"/>
                </a:solidFill>
                <a:latin typeface="ヒラギノ丸ゴ ProN W4"/>
                <a:ea typeface="ヒラギノ丸ゴ ProN W4"/>
                <a:cs typeface="ヒラギノ丸ゴ ProN W4"/>
                <a:sym typeface="ヒラギノ丸ゴ ProN W4"/>
              </a:defRPr>
            </a:pPr>
            <a:r>
              <a:rPr lang="en-US" altLang="ja-JP" b="1" dirty="0">
                <a:latin typeface="Hiragino Kaku Gothic ProN W6" panose="020B0300000000000000" pitchFamily="34" charset="-128"/>
                <a:ea typeface="Hiragino Kaku Gothic ProN W6" panose="020B0300000000000000" pitchFamily="34" charset="-128"/>
              </a:rPr>
              <a:t>+</a:t>
            </a:r>
            <a:r>
              <a:rPr lang="ja-JP" altLang="en-US" b="1">
                <a:latin typeface="Hiragino Kaku Gothic ProN W6" panose="020B0300000000000000" pitchFamily="34" charset="-128"/>
                <a:ea typeface="Hiragino Kaku Gothic ProN W6" panose="020B0300000000000000" pitchFamily="34" charset="-128"/>
              </a:rPr>
              <a:t>は足し算、</a:t>
            </a:r>
            <a:r>
              <a:rPr lang="en-US" altLang="ja-JP" b="1" dirty="0">
                <a:latin typeface="Hiragino Kaku Gothic ProN W6" panose="020B0300000000000000" pitchFamily="34" charset="-128"/>
                <a:ea typeface="Hiragino Kaku Gothic ProN W6" panose="020B0300000000000000" pitchFamily="34" charset="-128"/>
              </a:rPr>
              <a:t>-</a:t>
            </a:r>
            <a:r>
              <a:rPr lang="ja-JP" altLang="en-US" b="1">
                <a:latin typeface="Hiragino Kaku Gothic ProN W6" panose="020B0300000000000000" pitchFamily="34" charset="-128"/>
                <a:ea typeface="Hiragino Kaku Gothic ProN W6" panose="020B0300000000000000" pitchFamily="34" charset="-128"/>
              </a:rPr>
              <a:t>は引き算、</a:t>
            </a:r>
            <a:r>
              <a:rPr lang="en-US" altLang="ja-JP" b="1" dirty="0">
                <a:latin typeface="Hiragino Kaku Gothic ProN W6" panose="020B0300000000000000" pitchFamily="34" charset="-128"/>
                <a:ea typeface="Hiragino Kaku Gothic ProN W6" panose="020B0300000000000000" pitchFamily="34" charset="-128"/>
              </a:rPr>
              <a:t>/ </a:t>
            </a:r>
            <a:r>
              <a:rPr lang="ja-JP" altLang="en-US" b="1">
                <a:latin typeface="Hiragino Kaku Gothic ProN W6" panose="020B0300000000000000" pitchFamily="34" charset="-128"/>
                <a:ea typeface="Hiragino Kaku Gothic ProN W6" panose="020B0300000000000000" pitchFamily="34" charset="-128"/>
              </a:rPr>
              <a:t>は割り算、*は掛け算で計算できます。</a:t>
            </a:r>
            <a:endParaRPr lang="en-US" altLang="ja-JP" b="1" dirty="0">
              <a:latin typeface="Hiragino Kaku Gothic ProN W6" panose="020B0300000000000000" pitchFamily="34" charset="-128"/>
              <a:ea typeface="Hiragino Kaku Gothic ProN W6" panose="020B0300000000000000" pitchFamily="34" charset="-128"/>
            </a:endParaRPr>
          </a:p>
          <a:p>
            <a:pPr algn="l">
              <a:defRPr sz="4500">
                <a:solidFill>
                  <a:srgbClr val="000002"/>
                </a:solidFill>
                <a:latin typeface="ヒラギノ丸ゴ ProN W4"/>
                <a:ea typeface="ヒラギノ丸ゴ ProN W4"/>
                <a:cs typeface="ヒラギノ丸ゴ ProN W4"/>
                <a:sym typeface="ヒラギノ丸ゴ ProN W4"/>
              </a:defRPr>
            </a:pPr>
            <a:r>
              <a:rPr lang="en-US" altLang="ja-JP" b="1" dirty="0">
                <a:latin typeface="Hiragino Kaku Gothic ProN W6" panose="020B0300000000000000" pitchFamily="34" charset="-128"/>
                <a:ea typeface="Hiragino Kaku Gothic ProN W6" panose="020B0300000000000000" pitchFamily="34" charset="-128"/>
              </a:rPr>
              <a:t>(%</a:t>
            </a:r>
            <a:r>
              <a:rPr lang="ja-JP" altLang="en-US" b="1">
                <a:latin typeface="Hiragino Kaku Gothic ProN W6" panose="020B0300000000000000" pitchFamily="34" charset="-128"/>
                <a:ea typeface="Hiragino Kaku Gothic ProN W6" panose="020B0300000000000000" pitchFamily="34" charset="-128"/>
              </a:rPr>
              <a:t>は割り算の余り、冪乗</a:t>
            </a:r>
            <a:r>
              <a:rPr lang="en-US" altLang="ja-JP" b="1" dirty="0">
                <a:latin typeface="Hiragino Kaku Gothic ProN W6" panose="020B0300000000000000" pitchFamily="34" charset="-128"/>
                <a:ea typeface="Hiragino Kaku Gothic ProN W6" panose="020B0300000000000000" pitchFamily="34" charset="-128"/>
              </a:rPr>
              <a:t>(</a:t>
            </a:r>
            <a:r>
              <a:rPr lang="ja-JP" altLang="en-US" b="1">
                <a:latin typeface="Hiragino Kaku Gothic ProN W6" panose="020B0300000000000000" pitchFamily="34" charset="-128"/>
                <a:ea typeface="Hiragino Kaku Gothic ProN W6" panose="020B0300000000000000" pitchFamily="34" charset="-128"/>
              </a:rPr>
              <a:t>べきじょう</a:t>
            </a:r>
            <a:r>
              <a:rPr lang="en-US" altLang="ja-JP" b="1" dirty="0">
                <a:latin typeface="Hiragino Kaku Gothic ProN W6" panose="020B0300000000000000" pitchFamily="34" charset="-128"/>
                <a:ea typeface="Hiragino Kaku Gothic ProN W6" panose="020B0300000000000000" pitchFamily="34" charset="-128"/>
              </a:rPr>
              <a:t>)</a:t>
            </a:r>
            <a:r>
              <a:rPr lang="ja-JP" altLang="en-US" b="1">
                <a:latin typeface="Hiragino Kaku Gothic ProN W6" panose="020B0300000000000000" pitchFamily="34" charset="-128"/>
                <a:ea typeface="Hiragino Kaku Gothic ProN W6" panose="020B0300000000000000" pitchFamily="34" charset="-128"/>
              </a:rPr>
              <a:t>は ** で計算できます。</a:t>
            </a:r>
            <a:r>
              <a:rPr lang="en-US" altLang="ja-JP" b="1" dirty="0">
                <a:latin typeface="Hiragino Kaku Gothic ProN W6" panose="020B0300000000000000" pitchFamily="34" charset="-128"/>
                <a:ea typeface="Hiragino Kaku Gothic ProN W6" panose="020B0300000000000000" pitchFamily="34" charset="-128"/>
              </a:rPr>
              <a:t>)</a:t>
            </a:r>
            <a:endParaRPr lang="ja-JP" altLang="en-US" b="1" dirty="0">
              <a:latin typeface="Hiragino Kaku Gothic ProN W6" panose="020B0300000000000000" pitchFamily="34" charset="-128"/>
              <a:ea typeface="Hiragino Kaku Gothic ProN W6" panose="020B0300000000000000" pitchFamily="34" charset="-128"/>
            </a:endParaRPr>
          </a:p>
        </p:txBody>
      </p:sp>
      <p:sp>
        <p:nvSpPr>
          <p:cNvPr id="336" name="print(type(x))"/>
          <p:cNvSpPr txBox="1"/>
          <p:nvPr/>
        </p:nvSpPr>
        <p:spPr>
          <a:xfrm>
            <a:off x="4013924" y="4796126"/>
            <a:ext cx="3502562" cy="23185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600"/>
            </a:lvl1pPr>
          </a:lstStyle>
          <a:p>
            <a:r>
              <a:rPr lang="en" dirty="0"/>
              <a:t>﻿print(1+1)</a:t>
            </a:r>
          </a:p>
          <a:p>
            <a:r>
              <a:rPr lang="en" dirty="0"/>
              <a:t>print(100-10)</a:t>
            </a:r>
          </a:p>
          <a:p>
            <a:r>
              <a:rPr lang="en" dirty="0"/>
              <a:t>print(10*10)</a:t>
            </a:r>
          </a:p>
          <a:p>
            <a:r>
              <a:rPr lang="en" dirty="0"/>
              <a:t>print(50/5)</a:t>
            </a:r>
            <a:endParaRPr dirty="0"/>
          </a:p>
        </p:txBody>
      </p:sp>
      <p:sp>
        <p:nvSpPr>
          <p:cNvPr id="337" name="→ int"/>
          <p:cNvSpPr txBox="1"/>
          <p:nvPr/>
        </p:nvSpPr>
        <p:spPr>
          <a:xfrm>
            <a:off x="9282251" y="4796126"/>
            <a:ext cx="1829027" cy="23185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pPr algn="l"/>
            <a:r>
              <a:rPr dirty="0"/>
              <a:t>→ </a:t>
            </a:r>
            <a:r>
              <a:rPr lang="en-US" dirty="0"/>
              <a:t>2</a:t>
            </a:r>
          </a:p>
          <a:p>
            <a:pPr algn="l"/>
            <a:r>
              <a:rPr lang="en-US" dirty="0"/>
              <a:t>→ 90</a:t>
            </a:r>
          </a:p>
          <a:p>
            <a:pPr algn="l"/>
            <a:r>
              <a:rPr lang="en-US" dirty="0"/>
              <a:t>→ 100</a:t>
            </a:r>
          </a:p>
          <a:p>
            <a:pPr algn="l"/>
            <a:r>
              <a:rPr lang="en-US" dirty="0"/>
              <a:t>→ 10.0</a:t>
            </a:r>
            <a:endParaRPr dirty="0"/>
          </a:p>
        </p:txBody>
      </p:sp>
      <p:sp>
        <p:nvSpPr>
          <p:cNvPr id="339" name="data = “こんにちは”"/>
          <p:cNvSpPr txBox="1"/>
          <p:nvPr/>
        </p:nvSpPr>
        <p:spPr>
          <a:xfrm>
            <a:off x="3700285" y="10000557"/>
            <a:ext cx="2787623" cy="12105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600"/>
            </a:lvl1pPr>
          </a:lstStyle>
          <a:p>
            <a:r>
              <a:rPr lang="en-US" dirty="0"/>
              <a:t>x3 = x / x2</a:t>
            </a:r>
          </a:p>
          <a:p>
            <a:r>
              <a:rPr lang="en-US" dirty="0"/>
              <a:t>print(x3)</a:t>
            </a:r>
            <a:endParaRPr dirty="0"/>
          </a:p>
        </p:txBody>
      </p:sp>
      <p:sp>
        <p:nvSpPr>
          <p:cNvPr id="340" name="x2 = 3.5"/>
          <p:cNvSpPr txBox="1"/>
          <p:nvPr/>
        </p:nvSpPr>
        <p:spPr>
          <a:xfrm>
            <a:off x="2951470" y="7931206"/>
            <a:ext cx="16656804"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600"/>
            </a:lvl1pPr>
          </a:lstStyle>
          <a:p>
            <a:r>
              <a:rPr lang="ja-JP" altLang="en-US" sz="4000"/>
              <a:t>今</a:t>
            </a:r>
            <a:r>
              <a:rPr lang="en-US" altLang="ja-JP" sz="4000" dirty="0"/>
              <a:t> x</a:t>
            </a:r>
            <a:r>
              <a:rPr lang="ja-JP" altLang="en-US" sz="4000"/>
              <a:t>には</a:t>
            </a:r>
            <a:r>
              <a:rPr lang="en-US" altLang="ja-JP" sz="4000" dirty="0"/>
              <a:t>35</a:t>
            </a:r>
            <a:r>
              <a:rPr lang="ja-JP" altLang="en-US" sz="4000"/>
              <a:t>、</a:t>
            </a:r>
            <a:r>
              <a:rPr lang="en-US" altLang="ja-JP" sz="4000" dirty="0"/>
              <a:t>x2</a:t>
            </a:r>
            <a:r>
              <a:rPr lang="ja-JP" altLang="en-US" sz="4000"/>
              <a:t>には</a:t>
            </a:r>
            <a:r>
              <a:rPr lang="en-US" altLang="ja-JP" sz="4000" dirty="0"/>
              <a:t>3.5</a:t>
            </a:r>
            <a:r>
              <a:rPr lang="ja-JP" altLang="en-US" sz="4000"/>
              <a:t>が代入されています。</a:t>
            </a:r>
            <a:endParaRPr lang="en-US" altLang="ja-JP" sz="4000" dirty="0"/>
          </a:p>
          <a:p>
            <a:r>
              <a:rPr lang="en-US" sz="4000" dirty="0"/>
              <a:t>xをx2で割った値を変数x3に代入するにはどうすればよいでしょうか。</a:t>
            </a:r>
            <a:endParaRPr sz="4000" dirty="0"/>
          </a:p>
        </p:txBody>
      </p:sp>
      <p:sp>
        <p:nvSpPr>
          <p:cNvPr id="346" name="→ string"/>
          <p:cNvSpPr txBox="1"/>
          <p:nvPr/>
        </p:nvSpPr>
        <p:spPr>
          <a:xfrm>
            <a:off x="9450845" y="10529499"/>
            <a:ext cx="1829027"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rPr dirty="0"/>
              <a:t>→ </a:t>
            </a:r>
            <a:r>
              <a:rPr lang="en-US" dirty="0"/>
              <a:t>10.0</a:t>
            </a:r>
            <a:endParaRPr dirty="0"/>
          </a:p>
        </p:txBody>
      </p:sp>
      <p:sp>
        <p:nvSpPr>
          <p:cNvPr id="347" name="四角形"/>
          <p:cNvSpPr/>
          <p:nvPr/>
        </p:nvSpPr>
        <p:spPr>
          <a:xfrm>
            <a:off x="3388869" y="9854258"/>
            <a:ext cx="5173802" cy="1440608"/>
          </a:xfrm>
          <a:prstGeom prst="rect">
            <a:avLst/>
          </a:prstGeom>
          <a:ln w="635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9" name="四角形">
            <a:extLst>
              <a:ext uri="{FF2B5EF4-FFF2-40B4-BE49-F238E27FC236}">
                <a16:creationId xmlns:a16="http://schemas.microsoft.com/office/drawing/2014/main" id="{CCC4A487-9306-30C0-4B53-DEADF784E0F6}"/>
              </a:ext>
            </a:extLst>
          </p:cNvPr>
          <p:cNvSpPr/>
          <p:nvPr/>
        </p:nvSpPr>
        <p:spPr>
          <a:xfrm>
            <a:off x="3388869" y="4557456"/>
            <a:ext cx="5173802" cy="2720896"/>
          </a:xfrm>
          <a:prstGeom prst="rect">
            <a:avLst/>
          </a:prstGeom>
          <a:ln w="635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2" name="x2 = 3.5">
            <a:extLst>
              <a:ext uri="{FF2B5EF4-FFF2-40B4-BE49-F238E27FC236}">
                <a16:creationId xmlns:a16="http://schemas.microsoft.com/office/drawing/2014/main" id="{72261A84-CC1E-4655-F096-E9ED2725A013}"/>
              </a:ext>
            </a:extLst>
          </p:cNvPr>
          <p:cNvSpPr txBox="1"/>
          <p:nvPr/>
        </p:nvSpPr>
        <p:spPr>
          <a:xfrm>
            <a:off x="2932480" y="12200388"/>
            <a:ext cx="17030303"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600"/>
            </a:lvl1pPr>
          </a:lstStyle>
          <a:p>
            <a:r>
              <a:rPr lang="ja-JP" altLang="en-US" sz="4000"/>
              <a:t>このようにデータは変数に代入して中のデータを操作することができます</a:t>
            </a:r>
            <a:endParaRPr sz="4000" dirty="0"/>
          </a:p>
        </p:txBody>
      </p:sp>
      <p:sp>
        <p:nvSpPr>
          <p:cNvPr id="13" name="Pythonの値には「型」という概念が存在する">
            <a:extLst>
              <a:ext uri="{FF2B5EF4-FFF2-40B4-BE49-F238E27FC236}">
                <a16:creationId xmlns:a16="http://schemas.microsoft.com/office/drawing/2014/main" id="{2A5E209D-272D-0B2C-4779-4A74A4E20709}"/>
              </a:ext>
            </a:extLst>
          </p:cNvPr>
          <p:cNvSpPr txBox="1"/>
          <p:nvPr/>
        </p:nvSpPr>
        <p:spPr>
          <a:xfrm>
            <a:off x="5053073" y="259046"/>
            <a:ext cx="14277853" cy="887422"/>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rPr lang="ja-JP" altLang="en-US"/>
              <a:t>四則演算</a:t>
            </a:r>
            <a:r>
              <a:rPr lang="en-US" altLang="ja-JP" dirty="0"/>
              <a:t>(</a:t>
            </a:r>
            <a:r>
              <a:rPr lang="ja-JP" altLang="en-US"/>
              <a:t>入力してみよう</a:t>
            </a:r>
            <a:r>
              <a:rPr lang="en-US" altLang="ja-JP" dirty="0"/>
              <a:t>)</a:t>
            </a:r>
            <a:endParaRPr dirty="0"/>
          </a:p>
        </p:txBody>
      </p:sp>
    </p:spTree>
    <p:extLst>
      <p:ext uri="{BB962C8B-B14F-4D97-AF65-F5344CB8AC3E}">
        <p14:creationId xmlns:p14="http://schemas.microsoft.com/office/powerpoint/2010/main" val="2658694125"/>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58" name="リストについて"/>
          <p:cNvSpPr txBox="1"/>
          <p:nvPr/>
        </p:nvSpPr>
        <p:spPr>
          <a:xfrm>
            <a:off x="6693186" y="324932"/>
            <a:ext cx="10997628"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リストについて</a:t>
            </a:r>
          </a:p>
        </p:txBody>
      </p:sp>
      <p:sp>
        <p:nvSpPr>
          <p:cNvPr id="359" name="リスト型は、文字列や数値を複数まとめて格納する型です。"/>
          <p:cNvSpPr txBox="1"/>
          <p:nvPr/>
        </p:nvSpPr>
        <p:spPr>
          <a:xfrm>
            <a:off x="5990082" y="2078227"/>
            <a:ext cx="12403837"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リスト型は、文字列や数値を複数まとめて格納する型です。</a:t>
            </a:r>
          </a:p>
        </p:txBody>
      </p:sp>
      <p:sp>
        <p:nvSpPr>
          <p:cNvPr id="360" name="変数 ＝ [要素1, 要素2, 要素3, …]"/>
          <p:cNvSpPr txBox="1"/>
          <p:nvPr/>
        </p:nvSpPr>
        <p:spPr>
          <a:xfrm>
            <a:off x="6808152" y="4889101"/>
            <a:ext cx="10767696" cy="749301"/>
          </a:xfrm>
          <a:prstGeom prst="rect">
            <a:avLst/>
          </a:prstGeom>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000"/>
            </a:lvl1pPr>
          </a:lstStyle>
          <a:p>
            <a:r>
              <a:rPr dirty="0" err="1"/>
              <a:t>変数</a:t>
            </a:r>
            <a:r>
              <a:rPr dirty="0"/>
              <a:t>　＝　[要素1, 要素2, 要素3, …]</a:t>
            </a:r>
          </a:p>
        </p:txBody>
      </p:sp>
      <p:sp>
        <p:nvSpPr>
          <p:cNvPr id="361" name="データが数多くあった場合、全てを変数に代入して扱うのは大変です。…"/>
          <p:cNvSpPr txBox="1"/>
          <p:nvPr/>
        </p:nvSpPr>
        <p:spPr>
          <a:xfrm>
            <a:off x="4699920" y="3137590"/>
            <a:ext cx="15015364" cy="1244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600"/>
            </a:pPr>
            <a:r>
              <a:t>データが数多くあった場合、全てを変数に代入して扱うのは大変です。</a:t>
            </a:r>
          </a:p>
          <a:p>
            <a:pPr>
              <a:defRPr sz="3600"/>
            </a:pPr>
            <a:r>
              <a:t>リストでは、沢山のデータを1つの変数の中に代入することが出来ます。</a:t>
            </a:r>
          </a:p>
        </p:txBody>
      </p:sp>
      <p:sp>
        <p:nvSpPr>
          <p:cNvPr id="362" name="(リストではそれぞれのデータのことを要素と言います)"/>
          <p:cNvSpPr txBox="1"/>
          <p:nvPr/>
        </p:nvSpPr>
        <p:spPr>
          <a:xfrm>
            <a:off x="9863987" y="5867769"/>
            <a:ext cx="11444631" cy="55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(リストではそれぞれのデータのことを要素と言います)</a:t>
            </a:r>
          </a:p>
        </p:txBody>
      </p:sp>
      <p:sp>
        <p:nvSpPr>
          <p:cNvPr id="363" name="a = 1…"/>
          <p:cNvSpPr txBox="1"/>
          <p:nvPr/>
        </p:nvSpPr>
        <p:spPr>
          <a:xfrm>
            <a:off x="7328959" y="7757822"/>
            <a:ext cx="1380745" cy="398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600"/>
            </a:pPr>
            <a:r>
              <a:t>a = 1</a:t>
            </a:r>
          </a:p>
          <a:p>
            <a:pPr>
              <a:defRPr sz="3600"/>
            </a:pPr>
            <a:r>
              <a:t>b = 1</a:t>
            </a:r>
          </a:p>
          <a:p>
            <a:pPr>
              <a:defRPr sz="3600"/>
            </a:pPr>
            <a:r>
              <a:t>c = 2</a:t>
            </a:r>
          </a:p>
          <a:p>
            <a:pPr>
              <a:defRPr sz="3600"/>
            </a:pPr>
            <a:r>
              <a:t>d = 4</a:t>
            </a:r>
          </a:p>
          <a:p>
            <a:pPr>
              <a:defRPr sz="3600"/>
            </a:pPr>
            <a:r>
              <a:t>e = 6</a:t>
            </a:r>
          </a:p>
          <a:p>
            <a:pPr>
              <a:defRPr sz="3600"/>
            </a:pPr>
            <a:r>
              <a:t>f = 8</a:t>
            </a:r>
          </a:p>
        </p:txBody>
      </p:sp>
      <p:sp>
        <p:nvSpPr>
          <p:cNvPr id="364" name="矢印"/>
          <p:cNvSpPr/>
          <p:nvPr/>
        </p:nvSpPr>
        <p:spPr>
          <a:xfrm>
            <a:off x="10582078" y="9116721"/>
            <a:ext cx="1270001" cy="1270001"/>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65" name="a = [1, 1, 2, 4, 6, 8]"/>
          <p:cNvSpPr txBox="1"/>
          <p:nvPr/>
        </p:nvSpPr>
        <p:spPr>
          <a:xfrm>
            <a:off x="13280031" y="9411997"/>
            <a:ext cx="5877307" cy="679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500"/>
            </a:lvl1pPr>
          </a:lstStyle>
          <a:p>
            <a:r>
              <a:t>a = [1, 1, 2, 4, 6, 8]</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50" name="#2) リストの作成"/>
          <p:cNvSpPr txBox="1"/>
          <p:nvPr/>
        </p:nvSpPr>
        <p:spPr>
          <a:xfrm>
            <a:off x="6693186" y="324932"/>
            <a:ext cx="10997628"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#2) リストの作成　</a:t>
            </a:r>
          </a:p>
        </p:txBody>
      </p:sp>
      <p:sp>
        <p:nvSpPr>
          <p:cNvPr id="351" name="演習1.txtから #2)リストの作成をコピーして、実行してみましょう"/>
          <p:cNvSpPr txBox="1"/>
          <p:nvPr/>
        </p:nvSpPr>
        <p:spPr>
          <a:xfrm>
            <a:off x="7186193" y="1932956"/>
            <a:ext cx="10042814" cy="6873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800"/>
            </a:lvl1pPr>
          </a:lstStyle>
          <a:p>
            <a:r>
              <a:rPr dirty="0"/>
              <a:t>1.txtから #2)リストの作成をコピーしましょう</a:t>
            </a:r>
          </a:p>
        </p:txBody>
      </p:sp>
      <p:sp>
        <p:nvSpPr>
          <p:cNvPr id="352" name="# 2)リストの作成…"/>
          <p:cNvSpPr txBox="1"/>
          <p:nvPr/>
        </p:nvSpPr>
        <p:spPr>
          <a:xfrm>
            <a:off x="9512409" y="4741234"/>
            <a:ext cx="4895089" cy="596900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600"/>
            </a:pPr>
            <a:r>
              <a:t># 2)リストの作成</a:t>
            </a:r>
          </a:p>
          <a:p>
            <a:pPr algn="l">
              <a:defRPr sz="4600"/>
            </a:pPr>
            <a:endParaRPr/>
          </a:p>
          <a:p>
            <a:pPr algn="l">
              <a:defRPr sz="4600"/>
            </a:pPr>
            <a:r>
              <a:t>x = [1,2,3,4,5]</a:t>
            </a:r>
          </a:p>
          <a:p>
            <a:pPr algn="l">
              <a:defRPr sz="4600"/>
            </a:pPr>
            <a:r>
              <a:t>print(x)</a:t>
            </a:r>
          </a:p>
          <a:p>
            <a:pPr algn="l">
              <a:defRPr sz="4600"/>
            </a:pPr>
            <a:r>
              <a:t>print(type(x))</a:t>
            </a:r>
          </a:p>
          <a:p>
            <a:pPr algn="l">
              <a:defRPr sz="4600"/>
            </a:pPr>
            <a:r>
              <a:t>print(x[0])</a:t>
            </a:r>
          </a:p>
          <a:p>
            <a:pPr algn="l">
              <a:defRPr sz="4600"/>
            </a:pPr>
            <a:r>
              <a:t>print(x[4]) </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68" name="リストについて"/>
          <p:cNvSpPr txBox="1"/>
          <p:nvPr/>
        </p:nvSpPr>
        <p:spPr>
          <a:xfrm>
            <a:off x="6693186" y="324932"/>
            <a:ext cx="10997628"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リストについて</a:t>
            </a:r>
          </a:p>
        </p:txBody>
      </p:sp>
      <p:sp>
        <p:nvSpPr>
          <p:cNvPr id="369" name="x = [1, 2, 3, 4, 5]"/>
          <p:cNvSpPr txBox="1"/>
          <p:nvPr/>
        </p:nvSpPr>
        <p:spPr>
          <a:xfrm>
            <a:off x="6191998" y="3308890"/>
            <a:ext cx="4115716" cy="55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x = [1, 2, 3, 4, 5]</a:t>
            </a:r>
          </a:p>
        </p:txBody>
      </p:sp>
      <p:sp>
        <p:nvSpPr>
          <p:cNvPr id="370" name="←"/>
          <p:cNvSpPr txBox="1"/>
          <p:nvPr/>
        </p:nvSpPr>
        <p:spPr>
          <a:xfrm>
            <a:off x="10973199" y="3343467"/>
            <a:ext cx="571501" cy="55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600"/>
            </a:lvl1pPr>
          </a:lstStyle>
          <a:p>
            <a:r>
              <a:t>←</a:t>
            </a:r>
          </a:p>
        </p:txBody>
      </p:sp>
      <p:sp>
        <p:nvSpPr>
          <p:cNvPr id="371" name="print(x)"/>
          <p:cNvSpPr txBox="1"/>
          <p:nvPr/>
        </p:nvSpPr>
        <p:spPr>
          <a:xfrm>
            <a:off x="6191999" y="5063015"/>
            <a:ext cx="1946301"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print(x)</a:t>
            </a:r>
          </a:p>
        </p:txBody>
      </p:sp>
      <p:sp>
        <p:nvSpPr>
          <p:cNvPr id="372" name="→"/>
          <p:cNvSpPr txBox="1"/>
          <p:nvPr/>
        </p:nvSpPr>
        <p:spPr>
          <a:xfrm>
            <a:off x="10973199" y="5063015"/>
            <a:ext cx="571501"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600"/>
            </a:lvl1pPr>
          </a:lstStyle>
          <a:p>
            <a:r>
              <a:t>→</a:t>
            </a:r>
          </a:p>
        </p:txBody>
      </p:sp>
      <p:sp>
        <p:nvSpPr>
          <p:cNvPr id="373" name="[1, 2, 3, 4, 5]"/>
          <p:cNvSpPr txBox="1"/>
          <p:nvPr/>
        </p:nvSpPr>
        <p:spPr>
          <a:xfrm>
            <a:off x="12213225" y="5063015"/>
            <a:ext cx="3215946"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[1, 2, 3, 4, 5]</a:t>
            </a:r>
          </a:p>
        </p:txBody>
      </p:sp>
      <p:sp>
        <p:nvSpPr>
          <p:cNvPr id="374" name="print(type(x))"/>
          <p:cNvSpPr txBox="1"/>
          <p:nvPr/>
        </p:nvSpPr>
        <p:spPr>
          <a:xfrm>
            <a:off x="6191998" y="5801137"/>
            <a:ext cx="3418028" cy="55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print(type(x))</a:t>
            </a:r>
          </a:p>
        </p:txBody>
      </p:sp>
      <p:sp>
        <p:nvSpPr>
          <p:cNvPr id="375" name="→"/>
          <p:cNvSpPr txBox="1"/>
          <p:nvPr/>
        </p:nvSpPr>
        <p:spPr>
          <a:xfrm>
            <a:off x="10973199" y="5801137"/>
            <a:ext cx="571501" cy="55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600"/>
            </a:lvl1pPr>
          </a:lstStyle>
          <a:p>
            <a:r>
              <a:t>→</a:t>
            </a:r>
          </a:p>
        </p:txBody>
      </p:sp>
      <p:sp>
        <p:nvSpPr>
          <p:cNvPr id="376" name="list"/>
          <p:cNvSpPr txBox="1"/>
          <p:nvPr/>
        </p:nvSpPr>
        <p:spPr>
          <a:xfrm>
            <a:off x="12213227" y="5801137"/>
            <a:ext cx="831648" cy="55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list</a:t>
            </a:r>
          </a:p>
        </p:txBody>
      </p:sp>
      <p:sp>
        <p:nvSpPr>
          <p:cNvPr id="377" name="print(x[0])"/>
          <p:cNvSpPr txBox="1"/>
          <p:nvPr/>
        </p:nvSpPr>
        <p:spPr>
          <a:xfrm>
            <a:off x="6191998" y="7096537"/>
            <a:ext cx="2643074"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print(x[0])</a:t>
            </a:r>
          </a:p>
        </p:txBody>
      </p:sp>
      <p:sp>
        <p:nvSpPr>
          <p:cNvPr id="378" name="←"/>
          <p:cNvSpPr txBox="1"/>
          <p:nvPr/>
        </p:nvSpPr>
        <p:spPr>
          <a:xfrm>
            <a:off x="10973199" y="7096537"/>
            <a:ext cx="571501"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600"/>
            </a:lvl1pPr>
          </a:lstStyle>
          <a:p>
            <a:r>
              <a:t>←</a:t>
            </a:r>
          </a:p>
        </p:txBody>
      </p:sp>
      <p:sp>
        <p:nvSpPr>
          <p:cNvPr id="379" name="xの１番目の要素を表示する"/>
          <p:cNvSpPr txBox="1"/>
          <p:nvPr/>
        </p:nvSpPr>
        <p:spPr>
          <a:xfrm>
            <a:off x="12213225" y="7096537"/>
            <a:ext cx="5882794"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xの１番目の要素を表示する</a:t>
            </a:r>
          </a:p>
        </p:txBody>
      </p:sp>
      <p:sp>
        <p:nvSpPr>
          <p:cNvPr id="380" name="→"/>
          <p:cNvSpPr txBox="1"/>
          <p:nvPr/>
        </p:nvSpPr>
        <p:spPr>
          <a:xfrm>
            <a:off x="10973199" y="7783864"/>
            <a:ext cx="571501"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600"/>
            </a:lvl1pPr>
          </a:lstStyle>
          <a:p>
            <a:r>
              <a:t>→</a:t>
            </a:r>
          </a:p>
        </p:txBody>
      </p:sp>
      <p:sp>
        <p:nvSpPr>
          <p:cNvPr id="381" name="1"/>
          <p:cNvSpPr txBox="1"/>
          <p:nvPr/>
        </p:nvSpPr>
        <p:spPr>
          <a:xfrm>
            <a:off x="12213227" y="7783864"/>
            <a:ext cx="439827"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1</a:t>
            </a:r>
          </a:p>
        </p:txBody>
      </p:sp>
      <p:sp>
        <p:nvSpPr>
          <p:cNvPr id="382" name="print(x[4])"/>
          <p:cNvSpPr txBox="1"/>
          <p:nvPr/>
        </p:nvSpPr>
        <p:spPr>
          <a:xfrm>
            <a:off x="6191998" y="8576783"/>
            <a:ext cx="2643074"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print(x[4])</a:t>
            </a:r>
          </a:p>
        </p:txBody>
      </p:sp>
      <p:sp>
        <p:nvSpPr>
          <p:cNvPr id="383" name="←"/>
          <p:cNvSpPr txBox="1"/>
          <p:nvPr/>
        </p:nvSpPr>
        <p:spPr>
          <a:xfrm>
            <a:off x="10973199" y="8576783"/>
            <a:ext cx="571501"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600"/>
            </a:lvl1pPr>
          </a:lstStyle>
          <a:p>
            <a:r>
              <a:t>←</a:t>
            </a:r>
          </a:p>
        </p:txBody>
      </p:sp>
      <p:sp>
        <p:nvSpPr>
          <p:cNvPr id="384" name="xの１番目の要素を表示する"/>
          <p:cNvSpPr txBox="1"/>
          <p:nvPr/>
        </p:nvSpPr>
        <p:spPr>
          <a:xfrm>
            <a:off x="12346962" y="8527889"/>
            <a:ext cx="5615320"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rPr dirty="0"/>
              <a:t>xの</a:t>
            </a:r>
            <a:r>
              <a:rPr lang="en-US" dirty="0"/>
              <a:t>5</a:t>
            </a:r>
            <a:r>
              <a:rPr dirty="0"/>
              <a:t>番目の要素を表示する</a:t>
            </a:r>
          </a:p>
        </p:txBody>
      </p:sp>
      <p:sp>
        <p:nvSpPr>
          <p:cNvPr id="385" name="→"/>
          <p:cNvSpPr txBox="1"/>
          <p:nvPr/>
        </p:nvSpPr>
        <p:spPr>
          <a:xfrm>
            <a:off x="10973199" y="9264110"/>
            <a:ext cx="571501"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600"/>
            </a:lvl1pPr>
          </a:lstStyle>
          <a:p>
            <a:r>
              <a:t>→</a:t>
            </a:r>
          </a:p>
        </p:txBody>
      </p:sp>
      <p:sp>
        <p:nvSpPr>
          <p:cNvPr id="386" name="5"/>
          <p:cNvSpPr txBox="1"/>
          <p:nvPr/>
        </p:nvSpPr>
        <p:spPr>
          <a:xfrm>
            <a:off x="12213227" y="9264110"/>
            <a:ext cx="439827"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5</a:t>
            </a:r>
          </a:p>
        </p:txBody>
      </p:sp>
      <p:grpSp>
        <p:nvGrpSpPr>
          <p:cNvPr id="413" name="グループ"/>
          <p:cNvGrpSpPr/>
          <p:nvPr/>
        </p:nvGrpSpPr>
        <p:grpSpPr>
          <a:xfrm>
            <a:off x="14649832" y="11318612"/>
            <a:ext cx="7224215" cy="2216032"/>
            <a:chOff x="0" y="0"/>
            <a:chExt cx="7224214" cy="2216030"/>
          </a:xfrm>
        </p:grpSpPr>
        <p:sp>
          <p:nvSpPr>
            <p:cNvPr id="387" name="線"/>
            <p:cNvSpPr/>
            <p:nvPr/>
          </p:nvSpPr>
          <p:spPr>
            <a:xfrm>
              <a:off x="674820" y="0"/>
              <a:ext cx="6534357" cy="0"/>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endParaRPr/>
            </a:p>
          </p:txBody>
        </p:sp>
        <p:grpSp>
          <p:nvGrpSpPr>
            <p:cNvPr id="412" name="グループ"/>
            <p:cNvGrpSpPr/>
            <p:nvPr/>
          </p:nvGrpSpPr>
          <p:grpSpPr>
            <a:xfrm>
              <a:off x="-1" y="7977"/>
              <a:ext cx="7224215" cy="2208054"/>
              <a:chOff x="0" y="0"/>
              <a:chExt cx="7224213" cy="2208053"/>
            </a:xfrm>
          </p:grpSpPr>
          <p:sp>
            <p:nvSpPr>
              <p:cNvPr id="388" name="図形"/>
              <p:cNvSpPr/>
              <p:nvPr/>
            </p:nvSpPr>
            <p:spPr>
              <a:xfrm>
                <a:off x="-1" y="0"/>
                <a:ext cx="664769" cy="1584750"/>
              </a:xfrm>
              <a:custGeom>
                <a:avLst/>
                <a:gdLst/>
                <a:ahLst/>
                <a:cxnLst>
                  <a:cxn ang="0">
                    <a:pos x="wd2" y="hd2"/>
                  </a:cxn>
                  <a:cxn ang="5400000">
                    <a:pos x="wd2" y="hd2"/>
                  </a:cxn>
                  <a:cxn ang="10800000">
                    <a:pos x="wd2" y="hd2"/>
                  </a:cxn>
                  <a:cxn ang="16200000">
                    <a:pos x="wd2" y="hd2"/>
                  </a:cxn>
                </a:cxnLst>
                <a:rect l="0" t="0" r="r" b="b"/>
                <a:pathLst>
                  <a:path w="21600" h="21600" extrusionOk="0">
                    <a:moveTo>
                      <a:pt x="21342" y="0"/>
                    </a:moveTo>
                    <a:lnTo>
                      <a:pt x="0" y="5329"/>
                    </a:lnTo>
                    <a:lnTo>
                      <a:pt x="270" y="21600"/>
                    </a:lnTo>
                    <a:lnTo>
                      <a:pt x="21600" y="16318"/>
                    </a:lnTo>
                    <a:lnTo>
                      <a:pt x="21342" y="0"/>
                    </a:lnTo>
                    <a:close/>
                  </a:path>
                </a:pathLst>
              </a:cu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389" name="線"/>
              <p:cNvSpPr/>
              <p:nvPr/>
            </p:nvSpPr>
            <p:spPr>
              <a:xfrm>
                <a:off x="674819" y="1198385"/>
                <a:ext cx="653435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390" name="線"/>
              <p:cNvSpPr/>
              <p:nvPr/>
            </p:nvSpPr>
            <p:spPr>
              <a:xfrm>
                <a:off x="18554" y="1592346"/>
                <a:ext cx="653435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391" name="楕円"/>
              <p:cNvSpPr/>
              <p:nvPr/>
            </p:nvSpPr>
            <p:spPr>
              <a:xfrm>
                <a:off x="524692" y="381732"/>
                <a:ext cx="1003906" cy="936608"/>
              </a:xfrm>
              <a:prstGeom prst="ellipse">
                <a:avLst/>
              </a:prstGeom>
              <a:solidFill>
                <a:schemeClr val="accent1"/>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392" name="1"/>
              <p:cNvSpPr txBox="1"/>
              <p:nvPr/>
            </p:nvSpPr>
            <p:spPr>
              <a:xfrm>
                <a:off x="756997" y="516791"/>
                <a:ext cx="539294" cy="7048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700"/>
                </a:lvl1pPr>
              </a:lstStyle>
              <a:p>
                <a:r>
                  <a:t>1</a:t>
                </a:r>
              </a:p>
            </p:txBody>
          </p:sp>
          <p:sp>
            <p:nvSpPr>
              <p:cNvPr id="393" name="線"/>
              <p:cNvSpPr/>
              <p:nvPr/>
            </p:nvSpPr>
            <p:spPr>
              <a:xfrm>
                <a:off x="18554" y="400782"/>
                <a:ext cx="653435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394" name="図形"/>
              <p:cNvSpPr/>
              <p:nvPr/>
            </p:nvSpPr>
            <p:spPr>
              <a:xfrm>
                <a:off x="1388524" y="0"/>
                <a:ext cx="664769" cy="1584750"/>
              </a:xfrm>
              <a:custGeom>
                <a:avLst/>
                <a:gdLst/>
                <a:ahLst/>
                <a:cxnLst>
                  <a:cxn ang="0">
                    <a:pos x="wd2" y="hd2"/>
                  </a:cxn>
                  <a:cxn ang="5400000">
                    <a:pos x="wd2" y="hd2"/>
                  </a:cxn>
                  <a:cxn ang="10800000">
                    <a:pos x="wd2" y="hd2"/>
                  </a:cxn>
                  <a:cxn ang="16200000">
                    <a:pos x="wd2" y="hd2"/>
                  </a:cxn>
                </a:cxnLst>
                <a:rect l="0" t="0" r="r" b="b"/>
                <a:pathLst>
                  <a:path w="21600" h="21600" extrusionOk="0">
                    <a:moveTo>
                      <a:pt x="21342" y="0"/>
                    </a:moveTo>
                    <a:lnTo>
                      <a:pt x="0" y="5329"/>
                    </a:lnTo>
                    <a:lnTo>
                      <a:pt x="270" y="21600"/>
                    </a:lnTo>
                    <a:lnTo>
                      <a:pt x="21600" y="16318"/>
                    </a:lnTo>
                    <a:lnTo>
                      <a:pt x="21342" y="0"/>
                    </a:lnTo>
                    <a:close/>
                  </a:path>
                </a:pathLst>
              </a:cu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395" name="楕円"/>
              <p:cNvSpPr/>
              <p:nvPr/>
            </p:nvSpPr>
            <p:spPr>
              <a:xfrm>
                <a:off x="1817421" y="423008"/>
                <a:ext cx="1003906" cy="936607"/>
              </a:xfrm>
              <a:prstGeom prst="ellipse">
                <a:avLst/>
              </a:prstGeom>
              <a:solidFill>
                <a:schemeClr val="accent1"/>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396" name="2"/>
              <p:cNvSpPr txBox="1"/>
              <p:nvPr/>
            </p:nvSpPr>
            <p:spPr>
              <a:xfrm>
                <a:off x="2049727" y="558067"/>
                <a:ext cx="539294" cy="7048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700"/>
                </a:lvl1pPr>
              </a:lstStyle>
              <a:p>
                <a:r>
                  <a:t>2</a:t>
                </a:r>
              </a:p>
            </p:txBody>
          </p:sp>
          <p:sp>
            <p:nvSpPr>
              <p:cNvPr id="397" name="図形"/>
              <p:cNvSpPr/>
              <p:nvPr/>
            </p:nvSpPr>
            <p:spPr>
              <a:xfrm>
                <a:off x="2681254" y="0"/>
                <a:ext cx="664768" cy="1584750"/>
              </a:xfrm>
              <a:custGeom>
                <a:avLst/>
                <a:gdLst/>
                <a:ahLst/>
                <a:cxnLst>
                  <a:cxn ang="0">
                    <a:pos x="wd2" y="hd2"/>
                  </a:cxn>
                  <a:cxn ang="5400000">
                    <a:pos x="wd2" y="hd2"/>
                  </a:cxn>
                  <a:cxn ang="10800000">
                    <a:pos x="wd2" y="hd2"/>
                  </a:cxn>
                  <a:cxn ang="16200000">
                    <a:pos x="wd2" y="hd2"/>
                  </a:cxn>
                </a:cxnLst>
                <a:rect l="0" t="0" r="r" b="b"/>
                <a:pathLst>
                  <a:path w="21600" h="21600" extrusionOk="0">
                    <a:moveTo>
                      <a:pt x="21342" y="0"/>
                    </a:moveTo>
                    <a:lnTo>
                      <a:pt x="0" y="5329"/>
                    </a:lnTo>
                    <a:lnTo>
                      <a:pt x="270" y="21600"/>
                    </a:lnTo>
                    <a:lnTo>
                      <a:pt x="21600" y="16318"/>
                    </a:lnTo>
                    <a:lnTo>
                      <a:pt x="21342" y="0"/>
                    </a:lnTo>
                    <a:close/>
                  </a:path>
                </a:pathLst>
              </a:cu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398" name="楕円"/>
              <p:cNvSpPr/>
              <p:nvPr/>
            </p:nvSpPr>
            <p:spPr>
              <a:xfrm>
                <a:off x="3110151" y="423008"/>
                <a:ext cx="1003906" cy="936607"/>
              </a:xfrm>
              <a:prstGeom prst="ellipse">
                <a:avLst/>
              </a:prstGeom>
              <a:solidFill>
                <a:schemeClr val="accent1"/>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399" name="3"/>
              <p:cNvSpPr txBox="1"/>
              <p:nvPr/>
            </p:nvSpPr>
            <p:spPr>
              <a:xfrm>
                <a:off x="3342457" y="558067"/>
                <a:ext cx="539293" cy="7048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700"/>
                </a:lvl1pPr>
              </a:lstStyle>
              <a:p>
                <a:r>
                  <a:t>3</a:t>
                </a:r>
              </a:p>
            </p:txBody>
          </p:sp>
          <p:sp>
            <p:nvSpPr>
              <p:cNvPr id="400" name="図形"/>
              <p:cNvSpPr/>
              <p:nvPr/>
            </p:nvSpPr>
            <p:spPr>
              <a:xfrm>
                <a:off x="3973984" y="0"/>
                <a:ext cx="664769" cy="1584750"/>
              </a:xfrm>
              <a:custGeom>
                <a:avLst/>
                <a:gdLst/>
                <a:ahLst/>
                <a:cxnLst>
                  <a:cxn ang="0">
                    <a:pos x="wd2" y="hd2"/>
                  </a:cxn>
                  <a:cxn ang="5400000">
                    <a:pos x="wd2" y="hd2"/>
                  </a:cxn>
                  <a:cxn ang="10800000">
                    <a:pos x="wd2" y="hd2"/>
                  </a:cxn>
                  <a:cxn ang="16200000">
                    <a:pos x="wd2" y="hd2"/>
                  </a:cxn>
                </a:cxnLst>
                <a:rect l="0" t="0" r="r" b="b"/>
                <a:pathLst>
                  <a:path w="21600" h="21600" extrusionOk="0">
                    <a:moveTo>
                      <a:pt x="21342" y="0"/>
                    </a:moveTo>
                    <a:lnTo>
                      <a:pt x="0" y="5329"/>
                    </a:lnTo>
                    <a:lnTo>
                      <a:pt x="270" y="21600"/>
                    </a:lnTo>
                    <a:lnTo>
                      <a:pt x="21600" y="16318"/>
                    </a:lnTo>
                    <a:lnTo>
                      <a:pt x="21342" y="0"/>
                    </a:lnTo>
                    <a:close/>
                  </a:path>
                </a:pathLst>
              </a:cu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401" name="楕円"/>
              <p:cNvSpPr/>
              <p:nvPr/>
            </p:nvSpPr>
            <p:spPr>
              <a:xfrm>
                <a:off x="4408124" y="423008"/>
                <a:ext cx="1003907" cy="936607"/>
              </a:xfrm>
              <a:prstGeom prst="ellipse">
                <a:avLst/>
              </a:prstGeom>
              <a:solidFill>
                <a:schemeClr val="accent1"/>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402" name="4"/>
              <p:cNvSpPr txBox="1"/>
              <p:nvPr/>
            </p:nvSpPr>
            <p:spPr>
              <a:xfrm>
                <a:off x="4640430" y="558067"/>
                <a:ext cx="539294" cy="7048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700"/>
                </a:lvl1pPr>
              </a:lstStyle>
              <a:p>
                <a:r>
                  <a:t>4</a:t>
                </a:r>
              </a:p>
            </p:txBody>
          </p:sp>
          <p:sp>
            <p:nvSpPr>
              <p:cNvPr id="403" name="図形"/>
              <p:cNvSpPr/>
              <p:nvPr/>
            </p:nvSpPr>
            <p:spPr>
              <a:xfrm>
                <a:off x="5266715" y="0"/>
                <a:ext cx="664768" cy="1584750"/>
              </a:xfrm>
              <a:custGeom>
                <a:avLst/>
                <a:gdLst/>
                <a:ahLst/>
                <a:cxnLst>
                  <a:cxn ang="0">
                    <a:pos x="wd2" y="hd2"/>
                  </a:cxn>
                  <a:cxn ang="5400000">
                    <a:pos x="wd2" y="hd2"/>
                  </a:cxn>
                  <a:cxn ang="10800000">
                    <a:pos x="wd2" y="hd2"/>
                  </a:cxn>
                  <a:cxn ang="16200000">
                    <a:pos x="wd2" y="hd2"/>
                  </a:cxn>
                </a:cxnLst>
                <a:rect l="0" t="0" r="r" b="b"/>
                <a:pathLst>
                  <a:path w="21600" h="21600" extrusionOk="0">
                    <a:moveTo>
                      <a:pt x="21342" y="0"/>
                    </a:moveTo>
                    <a:lnTo>
                      <a:pt x="0" y="5329"/>
                    </a:lnTo>
                    <a:lnTo>
                      <a:pt x="270" y="21600"/>
                    </a:lnTo>
                    <a:lnTo>
                      <a:pt x="21600" y="16318"/>
                    </a:lnTo>
                    <a:lnTo>
                      <a:pt x="21342" y="0"/>
                    </a:lnTo>
                    <a:close/>
                  </a:path>
                </a:pathLst>
              </a:cu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404" name="楕円"/>
              <p:cNvSpPr/>
              <p:nvPr/>
            </p:nvSpPr>
            <p:spPr>
              <a:xfrm>
                <a:off x="5695610" y="442188"/>
                <a:ext cx="1003906" cy="936608"/>
              </a:xfrm>
              <a:prstGeom prst="ellipse">
                <a:avLst/>
              </a:prstGeom>
              <a:solidFill>
                <a:schemeClr val="accent1"/>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405" name="5"/>
              <p:cNvSpPr txBox="1"/>
              <p:nvPr/>
            </p:nvSpPr>
            <p:spPr>
              <a:xfrm>
                <a:off x="5927916" y="577247"/>
                <a:ext cx="539294" cy="7048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700"/>
                </a:lvl1pPr>
              </a:lstStyle>
              <a:p>
                <a:r>
                  <a:t>5</a:t>
                </a:r>
              </a:p>
            </p:txBody>
          </p:sp>
          <p:sp>
            <p:nvSpPr>
              <p:cNvPr id="406" name="図形"/>
              <p:cNvSpPr/>
              <p:nvPr/>
            </p:nvSpPr>
            <p:spPr>
              <a:xfrm>
                <a:off x="6559445" y="0"/>
                <a:ext cx="664769" cy="1584750"/>
              </a:xfrm>
              <a:custGeom>
                <a:avLst/>
                <a:gdLst/>
                <a:ahLst/>
                <a:cxnLst>
                  <a:cxn ang="0">
                    <a:pos x="wd2" y="hd2"/>
                  </a:cxn>
                  <a:cxn ang="5400000">
                    <a:pos x="wd2" y="hd2"/>
                  </a:cxn>
                  <a:cxn ang="10800000">
                    <a:pos x="wd2" y="hd2"/>
                  </a:cxn>
                  <a:cxn ang="16200000">
                    <a:pos x="wd2" y="hd2"/>
                  </a:cxn>
                </a:cxnLst>
                <a:rect l="0" t="0" r="r" b="b"/>
                <a:pathLst>
                  <a:path w="21600" h="21600" extrusionOk="0">
                    <a:moveTo>
                      <a:pt x="21342" y="0"/>
                    </a:moveTo>
                    <a:lnTo>
                      <a:pt x="0" y="5329"/>
                    </a:lnTo>
                    <a:lnTo>
                      <a:pt x="270" y="21600"/>
                    </a:lnTo>
                    <a:lnTo>
                      <a:pt x="21600" y="16318"/>
                    </a:lnTo>
                    <a:lnTo>
                      <a:pt x="21342" y="0"/>
                    </a:lnTo>
                    <a:close/>
                  </a:path>
                </a:pathLst>
              </a:cu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407" name="x[0]"/>
              <p:cNvSpPr txBox="1"/>
              <p:nvPr/>
            </p:nvSpPr>
            <p:spPr>
              <a:xfrm>
                <a:off x="240964" y="1649253"/>
                <a:ext cx="1093166" cy="558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600"/>
                </a:lvl1pPr>
              </a:lstStyle>
              <a:p>
                <a:r>
                  <a:t>x[0]</a:t>
                </a:r>
              </a:p>
            </p:txBody>
          </p:sp>
          <p:sp>
            <p:nvSpPr>
              <p:cNvPr id="408" name="x[1]"/>
              <p:cNvSpPr txBox="1"/>
              <p:nvPr/>
            </p:nvSpPr>
            <p:spPr>
              <a:xfrm>
                <a:off x="1489908" y="1649253"/>
                <a:ext cx="1093166" cy="558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600"/>
                </a:lvl1pPr>
              </a:lstStyle>
              <a:p>
                <a:r>
                  <a:t>x[1]</a:t>
                </a:r>
              </a:p>
            </p:txBody>
          </p:sp>
          <p:sp>
            <p:nvSpPr>
              <p:cNvPr id="409" name="x[2]"/>
              <p:cNvSpPr txBox="1"/>
              <p:nvPr/>
            </p:nvSpPr>
            <p:spPr>
              <a:xfrm>
                <a:off x="2900765" y="1649253"/>
                <a:ext cx="1093166" cy="558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600"/>
                </a:lvl1pPr>
              </a:lstStyle>
              <a:p>
                <a:r>
                  <a:t>x[2]</a:t>
                </a:r>
              </a:p>
            </p:txBody>
          </p:sp>
          <p:sp>
            <p:nvSpPr>
              <p:cNvPr id="410" name="x[3]"/>
              <p:cNvSpPr txBox="1"/>
              <p:nvPr/>
            </p:nvSpPr>
            <p:spPr>
              <a:xfrm>
                <a:off x="4133989" y="1649253"/>
                <a:ext cx="1093166" cy="558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600"/>
                </a:lvl1pPr>
              </a:lstStyle>
              <a:p>
                <a:r>
                  <a:t>x[3]</a:t>
                </a:r>
              </a:p>
            </p:txBody>
          </p:sp>
          <p:sp>
            <p:nvSpPr>
              <p:cNvPr id="411" name="x[4]"/>
              <p:cNvSpPr txBox="1"/>
              <p:nvPr/>
            </p:nvSpPr>
            <p:spPr>
              <a:xfrm>
                <a:off x="5553820" y="1649253"/>
                <a:ext cx="1093166" cy="558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600"/>
                </a:lvl1pPr>
              </a:lstStyle>
              <a:p>
                <a:r>
                  <a:t>x[4]</a:t>
                </a:r>
              </a:p>
            </p:txBody>
          </p:sp>
        </p:grpSp>
      </p:grpSp>
      <p:sp>
        <p:nvSpPr>
          <p:cNvPr id="414" name="このリストのように、複数の値を変数に入れて操作できる…"/>
          <p:cNvSpPr txBox="1"/>
          <p:nvPr/>
        </p:nvSpPr>
        <p:spPr>
          <a:xfrm>
            <a:off x="1730758" y="11766297"/>
            <a:ext cx="11969497" cy="1244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600"/>
            </a:pPr>
            <a:r>
              <a:t>このリストのように、複数の値を変数に入れて操作できる</a:t>
            </a:r>
          </a:p>
          <a:p>
            <a:pPr>
              <a:defRPr sz="3600"/>
            </a:pPr>
            <a:r>
              <a:t>形のものを配列と言います。</a:t>
            </a:r>
          </a:p>
        </p:txBody>
      </p:sp>
      <p:sp>
        <p:nvSpPr>
          <p:cNvPr id="415" name="変数xに要素1に1、要素2に2,、要素3に3、…"/>
          <p:cNvSpPr txBox="1"/>
          <p:nvPr/>
        </p:nvSpPr>
        <p:spPr>
          <a:xfrm>
            <a:off x="12213227" y="3343467"/>
            <a:ext cx="9330996" cy="1244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600"/>
            </a:pPr>
            <a:r>
              <a:t>変数xに要素1に1、要素2に2,、要素3に3、</a:t>
            </a:r>
          </a:p>
          <a:p>
            <a:pPr algn="l">
              <a:defRPr sz="3600"/>
            </a:pPr>
            <a:r>
              <a:t>要素4に4、要素5に5をリストとして代入</a:t>
            </a:r>
          </a:p>
        </p:txBody>
      </p:sp>
      <p:sp>
        <p:nvSpPr>
          <p:cNvPr id="416" name="四角形"/>
          <p:cNvSpPr/>
          <p:nvPr/>
        </p:nvSpPr>
        <p:spPr>
          <a:xfrm>
            <a:off x="5314111" y="3088221"/>
            <a:ext cx="5173802" cy="7000637"/>
          </a:xfrm>
          <a:prstGeom prst="rect">
            <a:avLst/>
          </a:prstGeom>
          <a:ln w="635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50" name="#2) リストの作成"/>
          <p:cNvSpPr txBox="1"/>
          <p:nvPr/>
        </p:nvSpPr>
        <p:spPr>
          <a:xfrm>
            <a:off x="6693186" y="324932"/>
            <a:ext cx="10997628"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#2) リストの作成　</a:t>
            </a:r>
          </a:p>
        </p:txBody>
      </p:sp>
      <p:sp>
        <p:nvSpPr>
          <p:cNvPr id="351" name="演習1.txtから #2)リストの作成をコピーして、実行してみましょう"/>
          <p:cNvSpPr txBox="1"/>
          <p:nvPr/>
        </p:nvSpPr>
        <p:spPr>
          <a:xfrm>
            <a:off x="5236943" y="1932956"/>
            <a:ext cx="13941317" cy="6873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800"/>
            </a:lvl1pPr>
          </a:lstStyle>
          <a:p>
            <a:r>
              <a:rPr dirty="0"/>
              <a:t>1.txtから #2)リストの作成をコピーして、実行してみましょう</a:t>
            </a:r>
          </a:p>
        </p:txBody>
      </p:sp>
      <p:sp>
        <p:nvSpPr>
          <p:cNvPr id="352" name="# 2)リストの作成…"/>
          <p:cNvSpPr txBox="1"/>
          <p:nvPr/>
        </p:nvSpPr>
        <p:spPr>
          <a:xfrm>
            <a:off x="3707033" y="4762500"/>
            <a:ext cx="4895089" cy="596900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600"/>
            </a:pPr>
            <a:r>
              <a:t># 2)リストの作成</a:t>
            </a:r>
          </a:p>
          <a:p>
            <a:pPr algn="l">
              <a:defRPr sz="4600"/>
            </a:pPr>
            <a:endParaRPr/>
          </a:p>
          <a:p>
            <a:pPr algn="l">
              <a:defRPr sz="4600"/>
            </a:pPr>
            <a:r>
              <a:t>x = [1,2,3,4,5]</a:t>
            </a:r>
          </a:p>
          <a:p>
            <a:pPr algn="l">
              <a:defRPr sz="4600"/>
            </a:pPr>
            <a:r>
              <a:t>print(x)</a:t>
            </a:r>
          </a:p>
          <a:p>
            <a:pPr algn="l">
              <a:defRPr sz="4600"/>
            </a:pPr>
            <a:r>
              <a:t>print(type(x))</a:t>
            </a:r>
          </a:p>
          <a:p>
            <a:pPr algn="l">
              <a:defRPr sz="4600"/>
            </a:pPr>
            <a:r>
              <a:t>print(x[0])</a:t>
            </a:r>
          </a:p>
          <a:p>
            <a:pPr algn="l">
              <a:defRPr sz="4600"/>
            </a:pPr>
            <a:r>
              <a:t>print(x[4]) </a:t>
            </a:r>
          </a:p>
        </p:txBody>
      </p:sp>
      <p:sp>
        <p:nvSpPr>
          <p:cNvPr id="353" name="[1,2,3,4,5]…"/>
          <p:cNvSpPr txBox="1"/>
          <p:nvPr/>
        </p:nvSpPr>
        <p:spPr>
          <a:xfrm>
            <a:off x="12423878" y="4762500"/>
            <a:ext cx="3324760" cy="596900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600"/>
            </a:pPr>
            <a:endParaRPr/>
          </a:p>
          <a:p>
            <a:pPr algn="l">
              <a:defRPr sz="4600"/>
            </a:pPr>
            <a:endParaRPr/>
          </a:p>
          <a:p>
            <a:pPr algn="l">
              <a:defRPr sz="4600"/>
            </a:pPr>
            <a:endParaRPr/>
          </a:p>
          <a:p>
            <a:pPr algn="l">
              <a:defRPr sz="4600"/>
            </a:pPr>
            <a:r>
              <a:t>[1,2,3,4,5]</a:t>
            </a:r>
          </a:p>
          <a:p>
            <a:pPr algn="l">
              <a:defRPr sz="4600"/>
            </a:pPr>
            <a:r>
              <a:t>list</a:t>
            </a:r>
          </a:p>
          <a:p>
            <a:pPr algn="l">
              <a:defRPr sz="4600"/>
            </a:pPr>
            <a:r>
              <a:t>1</a:t>
            </a:r>
          </a:p>
          <a:p>
            <a:pPr algn="l">
              <a:defRPr sz="4600"/>
            </a:pPr>
            <a:r>
              <a:t>5 </a:t>
            </a:r>
          </a:p>
        </p:txBody>
      </p:sp>
      <p:sp>
        <p:nvSpPr>
          <p:cNvPr id="354" name="入力"/>
          <p:cNvSpPr txBox="1"/>
          <p:nvPr/>
        </p:nvSpPr>
        <p:spPr>
          <a:xfrm>
            <a:off x="5614827" y="3771540"/>
            <a:ext cx="1079501"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800"/>
            </a:lvl1pPr>
          </a:lstStyle>
          <a:p>
            <a:r>
              <a:t>入力</a:t>
            </a:r>
          </a:p>
        </p:txBody>
      </p:sp>
      <p:sp>
        <p:nvSpPr>
          <p:cNvPr id="355" name="出力"/>
          <p:cNvSpPr txBox="1"/>
          <p:nvPr/>
        </p:nvSpPr>
        <p:spPr>
          <a:xfrm>
            <a:off x="13546508" y="3771540"/>
            <a:ext cx="1079501"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800"/>
            </a:lvl1pPr>
          </a:lstStyle>
          <a:p>
            <a:r>
              <a:t>出力</a:t>
            </a:r>
          </a:p>
        </p:txBody>
      </p:sp>
    </p:spTree>
    <p:extLst>
      <p:ext uri="{BB962C8B-B14F-4D97-AF65-F5344CB8AC3E}">
        <p14:creationId xmlns:p14="http://schemas.microsoft.com/office/powerpoint/2010/main" val="245279593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19" name="リストについて"/>
          <p:cNvSpPr txBox="1"/>
          <p:nvPr/>
        </p:nvSpPr>
        <p:spPr>
          <a:xfrm>
            <a:off x="6693186" y="324932"/>
            <a:ext cx="10997628"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リストについて</a:t>
            </a:r>
          </a:p>
        </p:txBody>
      </p:sp>
      <p:sp>
        <p:nvSpPr>
          <p:cNvPr id="420" name="結果が共有出来ていますでしょうか"/>
          <p:cNvSpPr txBox="1"/>
          <p:nvPr/>
        </p:nvSpPr>
        <p:spPr>
          <a:xfrm>
            <a:off x="8289652" y="1984539"/>
            <a:ext cx="7835901"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800"/>
            </a:lvl1pPr>
          </a:lstStyle>
          <a:p>
            <a:r>
              <a:t>結果が共有出来ていますでしょうか</a:t>
            </a:r>
          </a:p>
        </p:txBody>
      </p:sp>
      <p:pic>
        <p:nvPicPr>
          <p:cNvPr id="3" name="図 2">
            <a:extLst>
              <a:ext uri="{FF2B5EF4-FFF2-40B4-BE49-F238E27FC236}">
                <a16:creationId xmlns:a16="http://schemas.microsoft.com/office/drawing/2014/main" id="{51241955-FB8F-45E3-8290-7BF3BF1A266F}"/>
              </a:ext>
            </a:extLst>
          </p:cNvPr>
          <p:cNvPicPr>
            <a:picLocks noChangeAspect="1"/>
          </p:cNvPicPr>
          <p:nvPr/>
        </p:nvPicPr>
        <p:blipFill>
          <a:blip r:embed="rId2"/>
          <a:stretch>
            <a:fillRect/>
          </a:stretch>
        </p:blipFill>
        <p:spPr>
          <a:xfrm>
            <a:off x="2294513" y="3142497"/>
            <a:ext cx="15396301" cy="9347754"/>
          </a:xfrm>
          <a:prstGeom prst="rect">
            <a:avLst/>
          </a:prstGeom>
        </p:spPr>
      </p:pic>
      <p:sp>
        <p:nvSpPr>
          <p:cNvPr id="4" name="楕円 3">
            <a:extLst>
              <a:ext uri="{FF2B5EF4-FFF2-40B4-BE49-F238E27FC236}">
                <a16:creationId xmlns:a16="http://schemas.microsoft.com/office/drawing/2014/main" id="{B8DAA465-F18D-4976-914A-88BD083CBE15}"/>
              </a:ext>
            </a:extLst>
          </p:cNvPr>
          <p:cNvSpPr/>
          <p:nvPr/>
        </p:nvSpPr>
        <p:spPr>
          <a:xfrm>
            <a:off x="12418828" y="6625527"/>
            <a:ext cx="2083982" cy="1212112"/>
          </a:xfrm>
          <a:prstGeom prst="ellipse">
            <a:avLst/>
          </a:prstGeom>
          <a:noFill/>
          <a:ln w="57150"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6" name="フリーフォーム: 図形 5">
            <a:extLst>
              <a:ext uri="{FF2B5EF4-FFF2-40B4-BE49-F238E27FC236}">
                <a16:creationId xmlns:a16="http://schemas.microsoft.com/office/drawing/2014/main" id="{BD8131E0-8D3C-481F-845E-A7D93115C2BE}"/>
              </a:ext>
            </a:extLst>
          </p:cNvPr>
          <p:cNvSpPr/>
          <p:nvPr/>
        </p:nvSpPr>
        <p:spPr>
          <a:xfrm flipV="1">
            <a:off x="14330044" y="6857999"/>
            <a:ext cx="4388602" cy="45719"/>
          </a:xfrm>
          <a:custGeom>
            <a:avLst/>
            <a:gdLst>
              <a:gd name="connsiteX0" fmla="*/ 0 w 4954772"/>
              <a:gd name="connsiteY0" fmla="*/ 1041990 h 1041990"/>
              <a:gd name="connsiteX1" fmla="*/ 4954772 w 4954772"/>
              <a:gd name="connsiteY1" fmla="*/ 0 h 1041990"/>
            </a:gdLst>
            <a:ahLst/>
            <a:cxnLst>
              <a:cxn ang="0">
                <a:pos x="connsiteX0" y="connsiteY0"/>
              </a:cxn>
              <a:cxn ang="0">
                <a:pos x="connsiteX1" y="connsiteY1"/>
              </a:cxn>
            </a:cxnLst>
            <a:rect l="l" t="t" r="r" b="b"/>
            <a:pathLst>
              <a:path w="4954772" h="1041990">
                <a:moveTo>
                  <a:pt x="0" y="1041990"/>
                </a:moveTo>
                <a:lnTo>
                  <a:pt x="4954772" y="0"/>
                </a:lnTo>
              </a:path>
            </a:pathLst>
          </a:custGeom>
          <a:ln w="57150"/>
        </p:spPr>
        <p:style>
          <a:lnRef idx="1">
            <a:schemeClr val="accent5"/>
          </a:lnRef>
          <a:fillRef idx="0">
            <a:schemeClr val="accent5"/>
          </a:fillRef>
          <a:effectRef idx="0">
            <a:schemeClr val="accent5"/>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ja-JP" altLang="en-US" sz="1800" b="0" i="0" u="none" strike="noStrike" cap="none" spc="0" normalizeH="0" baseline="0">
              <a:ln>
                <a:noFill/>
              </a:ln>
              <a:solidFill>
                <a:srgbClr val="000000"/>
              </a:solidFill>
              <a:effectLst/>
              <a:uFillTx/>
            </a:endParaRPr>
          </a:p>
        </p:txBody>
      </p:sp>
      <p:sp>
        <p:nvSpPr>
          <p:cNvPr id="11" name="結果が共有出来ていますでしょうか">
            <a:extLst>
              <a:ext uri="{FF2B5EF4-FFF2-40B4-BE49-F238E27FC236}">
                <a16:creationId xmlns:a16="http://schemas.microsoft.com/office/drawing/2014/main" id="{8B9BF9BA-EA5A-4D3D-9885-763B4825169D}"/>
              </a:ext>
            </a:extLst>
          </p:cNvPr>
          <p:cNvSpPr txBox="1"/>
          <p:nvPr/>
        </p:nvSpPr>
        <p:spPr>
          <a:xfrm>
            <a:off x="18718646" y="6337005"/>
            <a:ext cx="4954772" cy="24416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3800"/>
            </a:lvl1pPr>
          </a:lstStyle>
          <a:p>
            <a:r>
              <a:rPr lang="ja-JP" altLang="en-US" dirty="0"/>
              <a:t>変数エクスプローラーをクリックするとこれまで作成した変数の情報が表示される</a:t>
            </a:r>
            <a:endParaRPr dirty="0"/>
          </a:p>
        </p:txBody>
      </p:sp>
      <p:sp>
        <p:nvSpPr>
          <p:cNvPr id="12" name="楕円 11">
            <a:extLst>
              <a:ext uri="{FF2B5EF4-FFF2-40B4-BE49-F238E27FC236}">
                <a16:creationId xmlns:a16="http://schemas.microsoft.com/office/drawing/2014/main" id="{655F906A-D38E-4EA6-ADE9-C62F73A1DBD6}"/>
              </a:ext>
            </a:extLst>
          </p:cNvPr>
          <p:cNvSpPr/>
          <p:nvPr/>
        </p:nvSpPr>
        <p:spPr>
          <a:xfrm>
            <a:off x="9785498" y="3694399"/>
            <a:ext cx="3887972" cy="2110978"/>
          </a:xfrm>
          <a:prstGeom prst="ellipse">
            <a:avLst/>
          </a:prstGeom>
          <a:noFill/>
          <a:ln w="57150"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24" name="課題に取り組んでみよう"/>
          <p:cNvSpPr txBox="1"/>
          <p:nvPr/>
        </p:nvSpPr>
        <p:spPr>
          <a:xfrm>
            <a:off x="6693186" y="324932"/>
            <a:ext cx="10997628"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課題に取り組んでみよう</a:t>
            </a:r>
          </a:p>
        </p:txBody>
      </p:sp>
      <p:sp>
        <p:nvSpPr>
          <p:cNvPr id="425" name="#1から10の要素を持つリストをtestという変数に代入しよう…"/>
          <p:cNvSpPr txBox="1"/>
          <p:nvPr/>
        </p:nvSpPr>
        <p:spPr>
          <a:xfrm>
            <a:off x="1703523" y="3421161"/>
            <a:ext cx="21364823" cy="6873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5500"/>
            </a:pPr>
            <a:r>
              <a:rPr dirty="0"/>
              <a:t>#1から</a:t>
            </a:r>
            <a:r>
              <a:rPr lang="en-US" dirty="0"/>
              <a:t>10</a:t>
            </a:r>
            <a:r>
              <a:rPr dirty="0"/>
              <a:t>の要素を持つリストをtestという変数に代入しよう</a:t>
            </a:r>
          </a:p>
          <a:p>
            <a:pPr algn="l">
              <a:defRPr sz="5500"/>
            </a:pPr>
            <a:r>
              <a:rPr dirty="0"/>
              <a:t>#testを出力しよう</a:t>
            </a:r>
          </a:p>
          <a:p>
            <a:pPr algn="l">
              <a:defRPr sz="5500"/>
            </a:pPr>
            <a:r>
              <a:rPr dirty="0"/>
              <a:t>#testの</a:t>
            </a:r>
            <a:r>
              <a:rPr lang="ja-JP" altLang="en-US" dirty="0"/>
              <a:t>３</a:t>
            </a:r>
            <a:r>
              <a:rPr dirty="0"/>
              <a:t>番目と５番目の要素を出力しよう</a:t>
            </a:r>
          </a:p>
          <a:p>
            <a:pPr algn="l">
              <a:defRPr sz="5500"/>
            </a:pPr>
            <a:r>
              <a:rPr dirty="0"/>
              <a:t>#len(test)、max(test)、min(test)</a:t>
            </a:r>
            <a:r>
              <a:rPr lang="ja-JP" altLang="en-US"/>
              <a:t>、</a:t>
            </a:r>
            <a:r>
              <a:rPr lang="en-US" altLang="ja-JP" dirty="0"/>
              <a:t>sum(test)</a:t>
            </a:r>
            <a:r>
              <a:rPr dirty="0" err="1"/>
              <a:t>を</a:t>
            </a:r>
            <a:r>
              <a:rPr lang="ja-JP" altLang="en-US"/>
              <a:t>出力して</a:t>
            </a:r>
            <a:endParaRPr lang="en-US" altLang="ja-JP" dirty="0"/>
          </a:p>
          <a:p>
            <a:pPr algn="l">
              <a:defRPr sz="5500"/>
            </a:pPr>
            <a:r>
              <a:rPr lang="ja-JP" altLang="en-US"/>
              <a:t>　中身の結果が何を示しているか考えましょう</a:t>
            </a:r>
            <a:endParaRPr lang="en-US" altLang="ja-JP" dirty="0"/>
          </a:p>
          <a:p>
            <a:pPr algn="l">
              <a:defRPr sz="5500"/>
            </a:pPr>
            <a:r>
              <a:rPr lang="en-US" dirty="0"/>
              <a:t>#</a:t>
            </a:r>
            <a:r>
              <a:rPr lang="en-US" dirty="0" err="1"/>
              <a:t>testの中身のデータの平均を計算しよう</a:t>
            </a:r>
            <a:endParaRPr lang="en-US" dirty="0"/>
          </a:p>
          <a:p>
            <a:pPr algn="l">
              <a:defRPr sz="5500"/>
            </a:pPr>
            <a:endParaRPr lang="en-US" dirty="0"/>
          </a:p>
          <a:p>
            <a:pPr algn="l">
              <a:defRPr sz="5500"/>
            </a:pPr>
            <a:r>
              <a:rPr lang="en-US" dirty="0"/>
              <a:t>#testに2をかけてtest2という変数に代入してtest2を出力しよう</a:t>
            </a:r>
            <a:endParaRPr dirty="0"/>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79" name="医療とAI・ビッグデータ入門のための仮想環境を作ろう"/>
          <p:cNvSpPr txBox="1"/>
          <p:nvPr/>
        </p:nvSpPr>
        <p:spPr>
          <a:xfrm>
            <a:off x="3679090" y="324932"/>
            <a:ext cx="17025820"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医療とAI・ビッグデータ入門のための仮想環境を作ろう</a:t>
            </a:r>
          </a:p>
        </p:txBody>
      </p:sp>
      <p:pic>
        <p:nvPicPr>
          <p:cNvPr id="480" name="スクリーンショット 2021-05-24 122142.png" descr="スクリーンショット 2021-05-24 122142.png"/>
          <p:cNvPicPr>
            <a:picLocks noChangeAspect="1"/>
          </p:cNvPicPr>
          <p:nvPr/>
        </p:nvPicPr>
        <p:blipFill>
          <a:blip r:embed="rId2"/>
          <a:stretch>
            <a:fillRect/>
          </a:stretch>
        </p:blipFill>
        <p:spPr>
          <a:xfrm>
            <a:off x="4077028" y="2723960"/>
            <a:ext cx="16229944" cy="9042114"/>
          </a:xfrm>
          <a:prstGeom prst="rect">
            <a:avLst/>
          </a:prstGeom>
          <a:ln w="25400">
            <a:solidFill>
              <a:srgbClr val="000000"/>
            </a:solidFill>
            <a:miter lim="400000"/>
          </a:ln>
        </p:spPr>
      </p:pic>
      <p:sp>
        <p:nvSpPr>
          <p:cNvPr id="481" name="Anaconda Navigatorのホーム画面を開く"/>
          <p:cNvSpPr txBox="1"/>
          <p:nvPr/>
        </p:nvSpPr>
        <p:spPr>
          <a:xfrm>
            <a:off x="7581652" y="12616754"/>
            <a:ext cx="9251900"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Anaconda Navigatorのホーム画面を開く</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84" name="医療とAI・ビッグデータ入門のための仮想環境を作ろう"/>
          <p:cNvSpPr txBox="1"/>
          <p:nvPr/>
        </p:nvSpPr>
        <p:spPr>
          <a:xfrm>
            <a:off x="3679090" y="324932"/>
            <a:ext cx="17025820"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医療とAI・ビッグデータ入門のための仮想環境を作ろう</a:t>
            </a:r>
          </a:p>
        </p:txBody>
      </p:sp>
      <p:pic>
        <p:nvPicPr>
          <p:cNvPr id="485" name="スクリーンショット 2021-05-24 122142.png" descr="スクリーンショット 2021-05-24 122142.png"/>
          <p:cNvPicPr>
            <a:picLocks noChangeAspect="1"/>
          </p:cNvPicPr>
          <p:nvPr/>
        </p:nvPicPr>
        <p:blipFill>
          <a:blip r:embed="rId2"/>
          <a:stretch>
            <a:fillRect/>
          </a:stretch>
        </p:blipFill>
        <p:spPr>
          <a:xfrm>
            <a:off x="4077028" y="2723960"/>
            <a:ext cx="16229944" cy="9042114"/>
          </a:xfrm>
          <a:prstGeom prst="rect">
            <a:avLst/>
          </a:prstGeom>
          <a:ln w="25400">
            <a:solidFill>
              <a:srgbClr val="000000"/>
            </a:solidFill>
            <a:miter lim="400000"/>
          </a:ln>
        </p:spPr>
      </p:pic>
      <p:sp>
        <p:nvSpPr>
          <p:cNvPr id="486" name="Environmentをクリック"/>
          <p:cNvSpPr txBox="1"/>
          <p:nvPr/>
        </p:nvSpPr>
        <p:spPr>
          <a:xfrm>
            <a:off x="9444056" y="12616754"/>
            <a:ext cx="5527092"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Environmentをクリック</a:t>
            </a:r>
          </a:p>
        </p:txBody>
      </p:sp>
      <p:sp>
        <p:nvSpPr>
          <p:cNvPr id="487" name="楕円"/>
          <p:cNvSpPr/>
          <p:nvPr/>
        </p:nvSpPr>
        <p:spPr>
          <a:xfrm>
            <a:off x="3617468" y="4244540"/>
            <a:ext cx="2861541" cy="1270001"/>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5401B43-00A0-48E7-9709-EDF1F4606813}"/>
              </a:ext>
            </a:extLst>
          </p:cNvPr>
          <p:cNvPicPr>
            <a:picLocks noChangeAspect="1"/>
          </p:cNvPicPr>
          <p:nvPr/>
        </p:nvPicPr>
        <p:blipFill rotWithShape="1">
          <a:blip r:embed="rId2"/>
          <a:srcRect t="53542"/>
          <a:stretch/>
        </p:blipFill>
        <p:spPr>
          <a:xfrm>
            <a:off x="939593" y="2139820"/>
            <a:ext cx="10772198" cy="2861616"/>
          </a:xfrm>
          <a:prstGeom prst="rect">
            <a:avLst/>
          </a:prstGeom>
        </p:spPr>
      </p:pic>
      <p:pic>
        <p:nvPicPr>
          <p:cNvPr id="6" name="図 5">
            <a:extLst>
              <a:ext uri="{FF2B5EF4-FFF2-40B4-BE49-F238E27FC236}">
                <a16:creationId xmlns:a16="http://schemas.microsoft.com/office/drawing/2014/main" id="{95AB5FC6-7653-4A65-976A-10A54C5992F1}"/>
              </a:ext>
            </a:extLst>
          </p:cNvPr>
          <p:cNvPicPr>
            <a:picLocks noChangeAspect="1"/>
          </p:cNvPicPr>
          <p:nvPr/>
        </p:nvPicPr>
        <p:blipFill>
          <a:blip r:embed="rId3"/>
          <a:stretch>
            <a:fillRect/>
          </a:stretch>
        </p:blipFill>
        <p:spPr>
          <a:xfrm>
            <a:off x="15183676" y="1856284"/>
            <a:ext cx="6784007" cy="3854277"/>
          </a:xfrm>
          <a:prstGeom prst="rect">
            <a:avLst/>
          </a:prstGeom>
          <a:ln>
            <a:solidFill>
              <a:schemeClr val="tx1"/>
            </a:solidFill>
          </a:ln>
        </p:spPr>
      </p:pic>
      <p:pic>
        <p:nvPicPr>
          <p:cNvPr id="8" name="図 7">
            <a:extLst>
              <a:ext uri="{FF2B5EF4-FFF2-40B4-BE49-F238E27FC236}">
                <a16:creationId xmlns:a16="http://schemas.microsoft.com/office/drawing/2014/main" id="{94C4EC39-5805-49DB-8E19-363B213E26C2}"/>
              </a:ext>
            </a:extLst>
          </p:cNvPr>
          <p:cNvPicPr>
            <a:picLocks noChangeAspect="1"/>
          </p:cNvPicPr>
          <p:nvPr/>
        </p:nvPicPr>
        <p:blipFill>
          <a:blip r:embed="rId4"/>
          <a:stretch>
            <a:fillRect/>
          </a:stretch>
        </p:blipFill>
        <p:spPr>
          <a:xfrm>
            <a:off x="2487485" y="8005437"/>
            <a:ext cx="7486952" cy="4553567"/>
          </a:xfrm>
          <a:prstGeom prst="rect">
            <a:avLst/>
          </a:prstGeom>
          <a:ln>
            <a:solidFill>
              <a:schemeClr val="tx1"/>
            </a:solidFill>
          </a:ln>
        </p:spPr>
      </p:pic>
      <p:pic>
        <p:nvPicPr>
          <p:cNvPr id="12" name="図 11">
            <a:extLst>
              <a:ext uri="{FF2B5EF4-FFF2-40B4-BE49-F238E27FC236}">
                <a16:creationId xmlns:a16="http://schemas.microsoft.com/office/drawing/2014/main" id="{56EF4FB6-2C19-46FB-8E6F-CE58C42B4063}"/>
              </a:ext>
            </a:extLst>
          </p:cNvPr>
          <p:cNvPicPr>
            <a:picLocks noChangeAspect="1"/>
          </p:cNvPicPr>
          <p:nvPr/>
        </p:nvPicPr>
        <p:blipFill>
          <a:blip r:embed="rId5"/>
          <a:stretch>
            <a:fillRect/>
          </a:stretch>
        </p:blipFill>
        <p:spPr>
          <a:xfrm>
            <a:off x="14929963" y="8504648"/>
            <a:ext cx="7806524" cy="4054356"/>
          </a:xfrm>
          <a:prstGeom prst="rect">
            <a:avLst/>
          </a:prstGeom>
          <a:ln w="3175">
            <a:solidFill>
              <a:schemeClr val="tx1"/>
            </a:solidFill>
          </a:ln>
        </p:spPr>
      </p:pic>
      <p:sp>
        <p:nvSpPr>
          <p:cNvPr id="13" name="矢印: 右 12">
            <a:extLst>
              <a:ext uri="{FF2B5EF4-FFF2-40B4-BE49-F238E27FC236}">
                <a16:creationId xmlns:a16="http://schemas.microsoft.com/office/drawing/2014/main" id="{CB8AB220-F750-494D-B0F5-7707FFC02635}"/>
              </a:ext>
            </a:extLst>
          </p:cNvPr>
          <p:cNvSpPr/>
          <p:nvPr/>
        </p:nvSpPr>
        <p:spPr>
          <a:xfrm>
            <a:off x="12805477" y="3006942"/>
            <a:ext cx="1284514" cy="1478820"/>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4" name="矢印: 右 13">
            <a:extLst>
              <a:ext uri="{FF2B5EF4-FFF2-40B4-BE49-F238E27FC236}">
                <a16:creationId xmlns:a16="http://schemas.microsoft.com/office/drawing/2014/main" id="{66D9B934-27D6-4708-BAC4-92E8F60C41A5}"/>
              </a:ext>
            </a:extLst>
          </p:cNvPr>
          <p:cNvSpPr/>
          <p:nvPr/>
        </p:nvSpPr>
        <p:spPr>
          <a:xfrm>
            <a:off x="11809943" y="9542810"/>
            <a:ext cx="1284514" cy="1478820"/>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5" name="矢印: 右 14">
            <a:extLst>
              <a:ext uri="{FF2B5EF4-FFF2-40B4-BE49-F238E27FC236}">
                <a16:creationId xmlns:a16="http://schemas.microsoft.com/office/drawing/2014/main" id="{526D76B6-83CC-4D64-A302-AB1D719715E6}"/>
              </a:ext>
            </a:extLst>
          </p:cNvPr>
          <p:cNvSpPr/>
          <p:nvPr/>
        </p:nvSpPr>
        <p:spPr>
          <a:xfrm rot="9174619">
            <a:off x="10888304" y="6369101"/>
            <a:ext cx="3127792" cy="977796"/>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6" name="楕円 15">
            <a:extLst>
              <a:ext uri="{FF2B5EF4-FFF2-40B4-BE49-F238E27FC236}">
                <a16:creationId xmlns:a16="http://schemas.microsoft.com/office/drawing/2014/main" id="{F689B6A2-9F21-44F5-AAA2-2CDE4B5954C6}"/>
              </a:ext>
            </a:extLst>
          </p:cNvPr>
          <p:cNvSpPr/>
          <p:nvPr/>
        </p:nvSpPr>
        <p:spPr>
          <a:xfrm>
            <a:off x="2207567" y="3503657"/>
            <a:ext cx="2942931" cy="1964209"/>
          </a:xfrm>
          <a:prstGeom prst="ellipse">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7" name="楕円 16">
            <a:extLst>
              <a:ext uri="{FF2B5EF4-FFF2-40B4-BE49-F238E27FC236}">
                <a16:creationId xmlns:a16="http://schemas.microsoft.com/office/drawing/2014/main" id="{B1F27FC6-4638-4ADA-9202-EAECA57AB497}"/>
              </a:ext>
            </a:extLst>
          </p:cNvPr>
          <p:cNvSpPr/>
          <p:nvPr/>
        </p:nvSpPr>
        <p:spPr>
          <a:xfrm>
            <a:off x="20501476" y="2024838"/>
            <a:ext cx="2235011" cy="1478820"/>
          </a:xfrm>
          <a:prstGeom prst="ellipse">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8" name="四角形">
            <a:extLst>
              <a:ext uri="{FF2B5EF4-FFF2-40B4-BE49-F238E27FC236}">
                <a16:creationId xmlns:a16="http://schemas.microsoft.com/office/drawing/2014/main" id="{09189151-8D6B-4884-9E32-DF15045FF9DE}"/>
              </a:ext>
            </a:extLst>
          </p:cNvPr>
          <p:cNvSpPr/>
          <p:nvPr/>
        </p:nvSpPr>
        <p:spPr>
          <a:xfrm>
            <a:off x="-9021" y="-24203"/>
            <a:ext cx="24402042" cy="1744021"/>
          </a:xfrm>
          <a:prstGeom prst="rect">
            <a:avLst/>
          </a:prstGeom>
          <a:gradFill>
            <a:gsLst>
              <a:gs pos="0">
                <a:srgbClr val="373130"/>
              </a:gs>
              <a:gs pos="100000">
                <a:srgbClr val="CDD3D5"/>
              </a:gs>
            </a:gsLst>
            <a:lin ang="5400000"/>
          </a:gradFill>
          <a:ln w="12700">
            <a:miter lim="400000"/>
          </a:ln>
        </p:spPr>
        <p:txBody>
          <a:bodyPr lIns="50800" tIns="50800" rIns="50800" bIns="50800" anchor="ctr"/>
          <a:lstStyle/>
          <a:p>
            <a:pPr defTabSz="825500">
              <a:defRPr sz="3200">
                <a:solidFill>
                  <a:srgbClr val="FFFFFF"/>
                </a:solidFill>
              </a:defRPr>
            </a:pPr>
            <a:endParaRPr/>
          </a:p>
        </p:txBody>
      </p:sp>
      <p:sp>
        <p:nvSpPr>
          <p:cNvPr id="19" name="Anacondaを起動しよう">
            <a:extLst>
              <a:ext uri="{FF2B5EF4-FFF2-40B4-BE49-F238E27FC236}">
                <a16:creationId xmlns:a16="http://schemas.microsoft.com/office/drawing/2014/main" id="{F9BA5B6D-0336-44EA-BCC2-EDB29D28D87B}"/>
              </a:ext>
            </a:extLst>
          </p:cNvPr>
          <p:cNvSpPr txBox="1"/>
          <p:nvPr/>
        </p:nvSpPr>
        <p:spPr>
          <a:xfrm>
            <a:off x="10353086" y="311764"/>
            <a:ext cx="4142160" cy="1072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6300">
                <a:solidFill>
                  <a:srgbClr val="FFFFFE"/>
                </a:solidFill>
                <a:latin typeface="ヒラギノ丸ゴ ProN W4"/>
                <a:ea typeface="ヒラギノ丸ゴ ProN W4"/>
                <a:cs typeface="ヒラギノ丸ゴ ProN W4"/>
                <a:sym typeface="ヒラギノ丸ゴ ProN W4"/>
              </a:defRPr>
            </a:lvl1pPr>
          </a:lstStyle>
          <a:p>
            <a:r>
              <a:rPr lang="ja-JP" altLang="en-US" dirty="0"/>
              <a:t>名前の設定</a:t>
            </a:r>
            <a:endParaRPr dirty="0"/>
          </a:p>
        </p:txBody>
      </p:sp>
    </p:spTree>
    <p:extLst>
      <p:ext uri="{BB962C8B-B14F-4D97-AF65-F5344CB8AC3E}">
        <p14:creationId xmlns:p14="http://schemas.microsoft.com/office/powerpoint/2010/main" val="5742978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9" name="スクリーンショット 2021-05-24 122218.png" descr="スクリーンショット 2021-05-24 122218.png"/>
          <p:cNvPicPr>
            <a:picLocks noChangeAspect="1"/>
          </p:cNvPicPr>
          <p:nvPr/>
        </p:nvPicPr>
        <p:blipFill>
          <a:blip r:embed="rId2"/>
          <a:stretch>
            <a:fillRect/>
          </a:stretch>
        </p:blipFill>
        <p:spPr>
          <a:xfrm>
            <a:off x="4898699" y="3211809"/>
            <a:ext cx="14586602" cy="8154503"/>
          </a:xfrm>
          <a:prstGeom prst="rect">
            <a:avLst/>
          </a:prstGeom>
          <a:ln w="25400">
            <a:solidFill>
              <a:srgbClr val="000000"/>
            </a:solidFill>
            <a:miter lim="400000"/>
          </a:ln>
        </p:spPr>
      </p:pic>
      <p:sp>
        <p:nvSpPr>
          <p:cNvPr id="490"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91" name="医療とAI・ビッグデータ入門のための仮想環境を作ろう"/>
          <p:cNvSpPr txBox="1"/>
          <p:nvPr/>
        </p:nvSpPr>
        <p:spPr>
          <a:xfrm>
            <a:off x="3679090" y="324932"/>
            <a:ext cx="17025820"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医療とAI・ビッグデータ入門のための仮想環境を作ろう</a:t>
            </a:r>
          </a:p>
        </p:txBody>
      </p:sp>
      <p:sp>
        <p:nvSpPr>
          <p:cNvPr id="492" name="仮想環境の一覧"/>
          <p:cNvSpPr txBox="1"/>
          <p:nvPr/>
        </p:nvSpPr>
        <p:spPr>
          <a:xfrm>
            <a:off x="10550252" y="2025545"/>
            <a:ext cx="3314701"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仮想環境の一覧</a:t>
            </a:r>
          </a:p>
        </p:txBody>
      </p:sp>
      <p:sp>
        <p:nvSpPr>
          <p:cNvPr id="493" name="楕円"/>
          <p:cNvSpPr/>
          <p:nvPr/>
        </p:nvSpPr>
        <p:spPr>
          <a:xfrm>
            <a:off x="5849034" y="4009638"/>
            <a:ext cx="4092367" cy="4164408"/>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94" name="anacondaでは自分の好きな数だけ色んなバージョンのpythonやpythonのツールを作ることが出来ます。"/>
          <p:cNvSpPr txBox="1"/>
          <p:nvPr/>
        </p:nvSpPr>
        <p:spPr>
          <a:xfrm>
            <a:off x="1010716" y="11993775"/>
            <a:ext cx="22362568"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anacondaでは自分の好きな数だけ色んなバージョンのpythonやpythonのツールを作ることが出来ます。</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6" name="スクリーンショット 2021-05-24 122218.png" descr="スクリーンショット 2021-05-24 122218.png"/>
          <p:cNvPicPr>
            <a:picLocks noChangeAspect="1"/>
          </p:cNvPicPr>
          <p:nvPr/>
        </p:nvPicPr>
        <p:blipFill>
          <a:blip r:embed="rId2"/>
          <a:stretch>
            <a:fillRect/>
          </a:stretch>
        </p:blipFill>
        <p:spPr>
          <a:xfrm>
            <a:off x="4898699" y="3211809"/>
            <a:ext cx="14586602" cy="8154503"/>
          </a:xfrm>
          <a:prstGeom prst="rect">
            <a:avLst/>
          </a:prstGeom>
          <a:ln w="25400">
            <a:solidFill>
              <a:srgbClr val="000000"/>
            </a:solidFill>
            <a:miter lim="400000"/>
          </a:ln>
        </p:spPr>
      </p:pic>
      <p:sp>
        <p:nvSpPr>
          <p:cNvPr id="497"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98" name="医療とAI・ビッグデータ入門のための仮想環境を作ろう"/>
          <p:cNvSpPr txBox="1"/>
          <p:nvPr/>
        </p:nvSpPr>
        <p:spPr>
          <a:xfrm>
            <a:off x="3679090" y="324932"/>
            <a:ext cx="17025820"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医療とAI・ビッグデータ入門のための仮想環境を作ろう</a:t>
            </a:r>
          </a:p>
        </p:txBody>
      </p:sp>
      <p:sp>
        <p:nvSpPr>
          <p:cNvPr id="499" name="最初にupdateをクリックして更新しておきます"/>
          <p:cNvSpPr txBox="1"/>
          <p:nvPr/>
        </p:nvSpPr>
        <p:spPr>
          <a:xfrm>
            <a:off x="7191432" y="2025545"/>
            <a:ext cx="10032341"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最初にupdateをクリックして更新しておきます</a:t>
            </a:r>
          </a:p>
        </p:txBody>
      </p:sp>
      <p:sp>
        <p:nvSpPr>
          <p:cNvPr id="500" name="楕円"/>
          <p:cNvSpPr/>
          <p:nvPr/>
        </p:nvSpPr>
        <p:spPr>
          <a:xfrm>
            <a:off x="11369226" y="3950913"/>
            <a:ext cx="2826787" cy="1301750"/>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2" name="スクリーンショット 2021-05-24 122218.png" descr="スクリーンショット 2021-05-24 122218.png"/>
          <p:cNvPicPr>
            <a:picLocks noChangeAspect="1"/>
          </p:cNvPicPr>
          <p:nvPr/>
        </p:nvPicPr>
        <p:blipFill>
          <a:blip r:embed="rId2"/>
          <a:stretch>
            <a:fillRect/>
          </a:stretch>
        </p:blipFill>
        <p:spPr>
          <a:xfrm>
            <a:off x="4898699" y="3211809"/>
            <a:ext cx="14586602" cy="8154503"/>
          </a:xfrm>
          <a:prstGeom prst="rect">
            <a:avLst/>
          </a:prstGeom>
          <a:ln w="25400">
            <a:solidFill>
              <a:srgbClr val="000000"/>
            </a:solidFill>
            <a:miter lim="400000"/>
          </a:ln>
        </p:spPr>
      </p:pic>
      <p:sp>
        <p:nvSpPr>
          <p:cNvPr id="503"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04" name="医療とAI・ビッグデータ入門のための仮想環境を作ろう"/>
          <p:cNvSpPr txBox="1"/>
          <p:nvPr/>
        </p:nvSpPr>
        <p:spPr>
          <a:xfrm>
            <a:off x="3679090" y="324932"/>
            <a:ext cx="17025820"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医療とAI・ビッグデータ入門のための仮想環境を作ろう</a:t>
            </a:r>
          </a:p>
        </p:txBody>
      </p:sp>
      <p:sp>
        <p:nvSpPr>
          <p:cNvPr id="505" name="Createをクリックします"/>
          <p:cNvSpPr txBox="1"/>
          <p:nvPr/>
        </p:nvSpPr>
        <p:spPr>
          <a:xfrm>
            <a:off x="9492519" y="2025545"/>
            <a:ext cx="5430166"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Createをクリックします</a:t>
            </a:r>
          </a:p>
        </p:txBody>
      </p:sp>
      <p:sp>
        <p:nvSpPr>
          <p:cNvPr id="506" name="楕円"/>
          <p:cNvSpPr/>
          <p:nvPr/>
        </p:nvSpPr>
        <p:spPr>
          <a:xfrm>
            <a:off x="5760946" y="10293260"/>
            <a:ext cx="2826787" cy="1301750"/>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09" name="医療とAI・ビッグデータ入門のための仮想環境を作ろう"/>
          <p:cNvSpPr txBox="1"/>
          <p:nvPr/>
        </p:nvSpPr>
        <p:spPr>
          <a:xfrm>
            <a:off x="3679090" y="324932"/>
            <a:ext cx="17025820"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医療とAI・ビッグデータ入門のための仮想環境を作ろう</a:t>
            </a:r>
          </a:p>
        </p:txBody>
      </p:sp>
      <p:sp>
        <p:nvSpPr>
          <p:cNvPr id="510" name="NameをiryouAI、pythonを3.7を選んで、createをクリックします"/>
          <p:cNvSpPr txBox="1"/>
          <p:nvPr/>
        </p:nvSpPr>
        <p:spPr>
          <a:xfrm>
            <a:off x="5180085" y="2382448"/>
            <a:ext cx="14642288"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NameをiryouAI、pythonを3.7を選んで、createをクリックします</a:t>
            </a:r>
          </a:p>
        </p:txBody>
      </p:sp>
      <p:pic>
        <p:nvPicPr>
          <p:cNvPr id="511" name="スクリーンショット 2021-05-24 122401.png" descr="スクリーンショット 2021-05-24 122401.png"/>
          <p:cNvPicPr>
            <a:picLocks noChangeAspect="1"/>
          </p:cNvPicPr>
          <p:nvPr/>
        </p:nvPicPr>
        <p:blipFill>
          <a:blip r:embed="rId2"/>
          <a:stretch>
            <a:fillRect/>
          </a:stretch>
        </p:blipFill>
        <p:spPr>
          <a:xfrm>
            <a:off x="6221101" y="4255815"/>
            <a:ext cx="11973003" cy="6420688"/>
          </a:xfrm>
          <a:prstGeom prst="rect">
            <a:avLst/>
          </a:prstGeom>
          <a:ln w="25400">
            <a:solidFill>
              <a:srgbClr val="000000"/>
            </a:solidFill>
            <a:miter lim="400000"/>
          </a:ln>
        </p:spPr>
      </p:pic>
      <p:sp>
        <p:nvSpPr>
          <p:cNvPr id="512" name="楕円"/>
          <p:cNvSpPr/>
          <p:nvPr/>
        </p:nvSpPr>
        <p:spPr>
          <a:xfrm>
            <a:off x="7640160" y="5242872"/>
            <a:ext cx="2826787" cy="1301750"/>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13" name="楕円"/>
          <p:cNvSpPr/>
          <p:nvPr/>
        </p:nvSpPr>
        <p:spPr>
          <a:xfrm>
            <a:off x="9793188" y="6815284"/>
            <a:ext cx="2826787" cy="1301751"/>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14" name="楕円"/>
          <p:cNvSpPr/>
          <p:nvPr/>
        </p:nvSpPr>
        <p:spPr>
          <a:xfrm>
            <a:off x="15528467" y="9203214"/>
            <a:ext cx="2826787" cy="1301750"/>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6" name="スクリーンショット 2021-05-24 122443.png" descr="スクリーンショット 2021-05-24 122443.png"/>
          <p:cNvPicPr>
            <a:picLocks noChangeAspect="1"/>
          </p:cNvPicPr>
          <p:nvPr/>
        </p:nvPicPr>
        <p:blipFill>
          <a:blip r:embed="rId2"/>
          <a:stretch>
            <a:fillRect/>
          </a:stretch>
        </p:blipFill>
        <p:spPr>
          <a:xfrm>
            <a:off x="4263170" y="3602625"/>
            <a:ext cx="15888865" cy="8845549"/>
          </a:xfrm>
          <a:prstGeom prst="rect">
            <a:avLst/>
          </a:prstGeom>
          <a:ln w="25400">
            <a:solidFill>
              <a:srgbClr val="000000"/>
            </a:solidFill>
            <a:miter lim="400000"/>
          </a:ln>
        </p:spPr>
      </p:pic>
      <p:sp>
        <p:nvSpPr>
          <p:cNvPr id="517"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18" name="医療とAI・ビッグデータ入門のための仮想環境を作ろう"/>
          <p:cNvSpPr txBox="1"/>
          <p:nvPr/>
        </p:nvSpPr>
        <p:spPr>
          <a:xfrm>
            <a:off x="3679090" y="324932"/>
            <a:ext cx="17025820"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医療とAI・ビッグデータ入門のための仮想環境を作ろう</a:t>
            </a:r>
          </a:p>
        </p:txBody>
      </p:sp>
      <p:sp>
        <p:nvSpPr>
          <p:cNvPr id="519" name="iryouAIという仮想環境が作れました"/>
          <p:cNvSpPr txBox="1"/>
          <p:nvPr/>
        </p:nvSpPr>
        <p:spPr>
          <a:xfrm>
            <a:off x="8595598" y="2382448"/>
            <a:ext cx="7811263"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iryouAIという仮想環境が作れました</a:t>
            </a:r>
          </a:p>
        </p:txBody>
      </p:sp>
      <p:sp>
        <p:nvSpPr>
          <p:cNvPr id="520" name="楕円"/>
          <p:cNvSpPr/>
          <p:nvPr/>
        </p:nvSpPr>
        <p:spPr>
          <a:xfrm>
            <a:off x="5603868" y="6097792"/>
            <a:ext cx="3935460" cy="1301751"/>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 name="スクリーンショット 2021-05-24 122443.png" descr="スクリーンショット 2021-05-24 122443.png"/>
          <p:cNvPicPr>
            <a:picLocks noChangeAspect="1"/>
          </p:cNvPicPr>
          <p:nvPr/>
        </p:nvPicPr>
        <p:blipFill>
          <a:blip r:embed="rId2"/>
          <a:stretch>
            <a:fillRect/>
          </a:stretch>
        </p:blipFill>
        <p:spPr>
          <a:xfrm>
            <a:off x="4263170" y="3602625"/>
            <a:ext cx="15888865" cy="8845549"/>
          </a:xfrm>
          <a:prstGeom prst="rect">
            <a:avLst/>
          </a:prstGeom>
          <a:ln w="25400">
            <a:solidFill>
              <a:srgbClr val="000000"/>
            </a:solidFill>
            <a:miter lim="400000"/>
          </a:ln>
        </p:spPr>
      </p:pic>
      <p:sp>
        <p:nvSpPr>
          <p:cNvPr id="523"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24" name="医療とAI・ビッグデータ入門のための仮想環境を作ろう"/>
          <p:cNvSpPr txBox="1"/>
          <p:nvPr/>
        </p:nvSpPr>
        <p:spPr>
          <a:xfrm>
            <a:off x="3679090" y="324932"/>
            <a:ext cx="17025820"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医療とAI・ビッグデータ入門のための仮想環境を作ろう</a:t>
            </a:r>
          </a:p>
        </p:txBody>
      </p:sp>
      <p:sp>
        <p:nvSpPr>
          <p:cNvPr id="525" name="iryouAIに入っているライブラリ"/>
          <p:cNvSpPr txBox="1"/>
          <p:nvPr/>
        </p:nvSpPr>
        <p:spPr>
          <a:xfrm>
            <a:off x="9068800" y="2382448"/>
            <a:ext cx="6864859"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iryouAIに入っているライブラリ</a:t>
            </a:r>
          </a:p>
        </p:txBody>
      </p:sp>
      <p:sp>
        <p:nvSpPr>
          <p:cNvPr id="526" name="楕円"/>
          <p:cNvSpPr/>
          <p:nvPr/>
        </p:nvSpPr>
        <p:spPr>
          <a:xfrm>
            <a:off x="8510778" y="3970065"/>
            <a:ext cx="11675403" cy="7009359"/>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8" name="スクリーンショット 2021-05-24 122511.png" descr="スクリーンショット 2021-05-24 122511.png"/>
          <p:cNvPicPr>
            <a:picLocks noChangeAspect="1"/>
          </p:cNvPicPr>
          <p:nvPr/>
        </p:nvPicPr>
        <p:blipFill>
          <a:blip r:embed="rId2"/>
          <a:stretch>
            <a:fillRect/>
          </a:stretch>
        </p:blipFill>
        <p:spPr>
          <a:xfrm>
            <a:off x="4267723" y="3658715"/>
            <a:ext cx="16467013" cy="9184305"/>
          </a:xfrm>
          <a:prstGeom prst="rect">
            <a:avLst/>
          </a:prstGeom>
          <a:ln w="25400">
            <a:solidFill>
              <a:srgbClr val="000000"/>
            </a:solidFill>
            <a:miter lim="400000"/>
          </a:ln>
        </p:spPr>
      </p:pic>
      <p:sp>
        <p:nvSpPr>
          <p:cNvPr id="529"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30" name="医療とAI・ビッグデータ入門のための仮想環境を作ろう"/>
          <p:cNvSpPr txBox="1"/>
          <p:nvPr/>
        </p:nvSpPr>
        <p:spPr>
          <a:xfrm>
            <a:off x="3679090" y="324932"/>
            <a:ext cx="17025820"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医療とAI・ビッグデータ入門のための仮想環境を作ろう</a:t>
            </a:r>
          </a:p>
        </p:txBody>
      </p:sp>
      <p:sp>
        <p:nvSpPr>
          <p:cNvPr id="531" name="Not installedをクリックします"/>
          <p:cNvSpPr txBox="1"/>
          <p:nvPr/>
        </p:nvSpPr>
        <p:spPr>
          <a:xfrm>
            <a:off x="9072457" y="2382448"/>
            <a:ext cx="6857544"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Not installedをクリックします</a:t>
            </a:r>
          </a:p>
        </p:txBody>
      </p:sp>
      <p:sp>
        <p:nvSpPr>
          <p:cNvPr id="532" name="楕円"/>
          <p:cNvSpPr/>
          <p:nvPr/>
        </p:nvSpPr>
        <p:spPr>
          <a:xfrm>
            <a:off x="8040974" y="4498594"/>
            <a:ext cx="5700433" cy="3153896"/>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4" name="スクリーンショット 2021-05-24 122608.png" descr="スクリーンショット 2021-05-24 122608.png"/>
          <p:cNvPicPr>
            <a:picLocks noChangeAspect="1"/>
          </p:cNvPicPr>
          <p:nvPr/>
        </p:nvPicPr>
        <p:blipFill>
          <a:blip r:embed="rId2"/>
          <a:stretch>
            <a:fillRect/>
          </a:stretch>
        </p:blipFill>
        <p:spPr>
          <a:xfrm>
            <a:off x="4199944" y="3720076"/>
            <a:ext cx="16015317" cy="8921416"/>
          </a:xfrm>
          <a:prstGeom prst="rect">
            <a:avLst/>
          </a:prstGeom>
          <a:ln w="25400">
            <a:solidFill>
              <a:srgbClr val="000000"/>
            </a:solidFill>
            <a:miter lim="400000"/>
          </a:ln>
        </p:spPr>
      </p:pic>
      <p:sp>
        <p:nvSpPr>
          <p:cNvPr id="535"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36" name="医療とAI・ビッグデータ入門のための仮想環境を作ろう"/>
          <p:cNvSpPr txBox="1"/>
          <p:nvPr/>
        </p:nvSpPr>
        <p:spPr>
          <a:xfrm>
            <a:off x="3679090" y="324932"/>
            <a:ext cx="17025820"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医療とAI・ビッグデータ入門のための仮想環境を作ろう</a:t>
            </a:r>
          </a:p>
        </p:txBody>
      </p:sp>
      <p:sp>
        <p:nvSpPr>
          <p:cNvPr id="537" name="検索でmatplotlibと打ち込むと関連するライブラリが表示されるので、…"/>
          <p:cNvSpPr txBox="1"/>
          <p:nvPr/>
        </p:nvSpPr>
        <p:spPr>
          <a:xfrm>
            <a:off x="5042239" y="2039548"/>
            <a:ext cx="14917980" cy="1244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600"/>
            </a:pPr>
            <a:r>
              <a:t>検索でmatplotlibと打ち込むと関連するライブラリが表示されるので、</a:t>
            </a:r>
          </a:p>
          <a:p>
            <a:pPr>
              <a:defRPr sz="3600"/>
            </a:pPr>
            <a:r>
              <a:t>matplotlibにチェックを入れてapplyをクリックします</a:t>
            </a:r>
          </a:p>
        </p:txBody>
      </p:sp>
      <p:sp>
        <p:nvSpPr>
          <p:cNvPr id="538" name="楕円"/>
          <p:cNvSpPr/>
          <p:nvPr/>
        </p:nvSpPr>
        <p:spPr>
          <a:xfrm>
            <a:off x="8363963" y="6280532"/>
            <a:ext cx="3830052" cy="1154936"/>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39" name="楕円"/>
          <p:cNvSpPr/>
          <p:nvPr/>
        </p:nvSpPr>
        <p:spPr>
          <a:xfrm>
            <a:off x="12308117" y="4704494"/>
            <a:ext cx="3830052" cy="1154937"/>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40" name="楕円"/>
          <p:cNvSpPr/>
          <p:nvPr/>
        </p:nvSpPr>
        <p:spPr>
          <a:xfrm>
            <a:off x="17065614" y="11678718"/>
            <a:ext cx="3830051" cy="1154937"/>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41" name="1"/>
          <p:cNvSpPr txBox="1"/>
          <p:nvPr/>
        </p:nvSpPr>
        <p:spPr>
          <a:xfrm>
            <a:off x="12715626" y="4230415"/>
            <a:ext cx="381306" cy="508001"/>
          </a:xfrm>
          <a:prstGeom prst="rect">
            <a:avLst/>
          </a:prstGeom>
          <a:solidFill>
            <a:schemeClr val="accent5">
              <a:hueOff val="-82419"/>
              <a:satOff val="-9513"/>
              <a:lumOff val="-16343"/>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200">
                <a:solidFill>
                  <a:srgbClr val="FFFFFF"/>
                </a:solidFill>
                <a:latin typeface="+mn-lt"/>
                <a:ea typeface="+mn-ea"/>
                <a:cs typeface="+mn-cs"/>
                <a:sym typeface="ヒラギノ角ゴ ProN W3"/>
              </a:defRPr>
            </a:lvl1pPr>
          </a:lstStyle>
          <a:p>
            <a:r>
              <a:t>1</a:t>
            </a:r>
          </a:p>
        </p:txBody>
      </p:sp>
      <p:sp>
        <p:nvSpPr>
          <p:cNvPr id="542" name="2"/>
          <p:cNvSpPr txBox="1"/>
          <p:nvPr/>
        </p:nvSpPr>
        <p:spPr>
          <a:xfrm>
            <a:off x="12001347" y="7313052"/>
            <a:ext cx="381306" cy="508000"/>
          </a:xfrm>
          <a:prstGeom prst="rect">
            <a:avLst/>
          </a:prstGeom>
          <a:solidFill>
            <a:schemeClr val="accent5">
              <a:hueOff val="-82419"/>
              <a:satOff val="-9513"/>
              <a:lumOff val="-16343"/>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200">
                <a:solidFill>
                  <a:srgbClr val="FFFFFF"/>
                </a:solidFill>
                <a:latin typeface="+mn-lt"/>
                <a:ea typeface="+mn-ea"/>
                <a:cs typeface="+mn-cs"/>
                <a:sym typeface="ヒラギノ角ゴ ProN W3"/>
              </a:defRPr>
            </a:lvl1pPr>
          </a:lstStyle>
          <a:p>
            <a:r>
              <a:t>2</a:t>
            </a:r>
          </a:p>
        </p:txBody>
      </p:sp>
      <p:sp>
        <p:nvSpPr>
          <p:cNvPr id="543" name="3"/>
          <p:cNvSpPr txBox="1"/>
          <p:nvPr/>
        </p:nvSpPr>
        <p:spPr>
          <a:xfrm>
            <a:off x="17103668" y="11130748"/>
            <a:ext cx="381306" cy="508001"/>
          </a:xfrm>
          <a:prstGeom prst="rect">
            <a:avLst/>
          </a:prstGeom>
          <a:solidFill>
            <a:schemeClr val="accent5">
              <a:hueOff val="-82419"/>
              <a:satOff val="-9513"/>
              <a:lumOff val="-16343"/>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200">
                <a:solidFill>
                  <a:srgbClr val="FFFFFF"/>
                </a:solidFill>
                <a:latin typeface="+mn-lt"/>
                <a:ea typeface="+mn-ea"/>
                <a:cs typeface="+mn-cs"/>
                <a:sym typeface="ヒラギノ角ゴ ProN W3"/>
              </a:defRPr>
            </a:lvl1pPr>
          </a:lstStyle>
          <a:p>
            <a:r>
              <a:t>3</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46" name="医療とAI・ビッグデータ入門のための仮想環境を作ろう"/>
          <p:cNvSpPr txBox="1"/>
          <p:nvPr/>
        </p:nvSpPr>
        <p:spPr>
          <a:xfrm>
            <a:off x="3679090" y="324932"/>
            <a:ext cx="17025820"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医療とAI・ビッグデータ入門のための仮想環境を作ろう</a:t>
            </a:r>
          </a:p>
        </p:txBody>
      </p:sp>
      <p:sp>
        <p:nvSpPr>
          <p:cNvPr id="547" name="Applyをクリック"/>
          <p:cNvSpPr txBox="1"/>
          <p:nvPr/>
        </p:nvSpPr>
        <p:spPr>
          <a:xfrm>
            <a:off x="10587161" y="2382448"/>
            <a:ext cx="3828136"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Applyをクリック</a:t>
            </a:r>
          </a:p>
        </p:txBody>
      </p:sp>
      <p:pic>
        <p:nvPicPr>
          <p:cNvPr id="548" name="スクリーンショット 2021-05-24 122636.png" descr="スクリーンショット 2021-05-24 122636.png"/>
          <p:cNvPicPr>
            <a:picLocks noChangeAspect="1"/>
          </p:cNvPicPr>
          <p:nvPr/>
        </p:nvPicPr>
        <p:blipFill>
          <a:blip r:embed="rId2"/>
          <a:stretch>
            <a:fillRect/>
          </a:stretch>
        </p:blipFill>
        <p:spPr>
          <a:xfrm>
            <a:off x="8695697" y="4152900"/>
            <a:ext cx="7611063" cy="7985991"/>
          </a:xfrm>
          <a:prstGeom prst="rect">
            <a:avLst/>
          </a:prstGeom>
          <a:ln w="25400">
            <a:solidFill>
              <a:srgbClr val="000000"/>
            </a:solidFill>
            <a:miter lim="400000"/>
          </a:ln>
        </p:spPr>
      </p:pic>
      <p:sp>
        <p:nvSpPr>
          <p:cNvPr id="549" name="楕円"/>
          <p:cNvSpPr/>
          <p:nvPr/>
        </p:nvSpPr>
        <p:spPr>
          <a:xfrm>
            <a:off x="13469590" y="11087591"/>
            <a:ext cx="3830051" cy="1154937"/>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1" name="スクリーンショット 2021-05-24 122739.png" descr="スクリーンショット 2021-05-24 122739.png"/>
          <p:cNvPicPr>
            <a:picLocks noChangeAspect="1"/>
          </p:cNvPicPr>
          <p:nvPr/>
        </p:nvPicPr>
        <p:blipFill>
          <a:blip r:embed="rId2"/>
          <a:stretch>
            <a:fillRect/>
          </a:stretch>
        </p:blipFill>
        <p:spPr>
          <a:xfrm>
            <a:off x="4608135" y="3701248"/>
            <a:ext cx="15786188" cy="8799177"/>
          </a:xfrm>
          <a:prstGeom prst="rect">
            <a:avLst/>
          </a:prstGeom>
          <a:ln w="25400">
            <a:solidFill>
              <a:srgbClr val="000000"/>
            </a:solidFill>
            <a:miter lim="400000"/>
          </a:ln>
        </p:spPr>
      </p:pic>
      <p:sp>
        <p:nvSpPr>
          <p:cNvPr id="552"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53" name="医療とAI・ビッグデータ入門のための仮想環境を作ろう"/>
          <p:cNvSpPr txBox="1"/>
          <p:nvPr/>
        </p:nvSpPr>
        <p:spPr>
          <a:xfrm>
            <a:off x="3679090" y="324932"/>
            <a:ext cx="17025820"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医療とAI・ビッグデータ入門のための仮想環境を作ろう</a:t>
            </a:r>
          </a:p>
        </p:txBody>
      </p:sp>
      <p:sp>
        <p:nvSpPr>
          <p:cNvPr id="554" name="installedの一覧にmatplotlibが入っていることが確認できます"/>
          <p:cNvSpPr txBox="1"/>
          <p:nvPr/>
        </p:nvSpPr>
        <p:spPr>
          <a:xfrm>
            <a:off x="5853541" y="2382448"/>
            <a:ext cx="13295377"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installedの一覧にmatplotlibが入っていることが確認できます</a:t>
            </a:r>
          </a:p>
        </p:txBody>
      </p:sp>
      <p:sp>
        <p:nvSpPr>
          <p:cNvPr id="555" name="楕円"/>
          <p:cNvSpPr/>
          <p:nvPr/>
        </p:nvSpPr>
        <p:spPr>
          <a:xfrm>
            <a:off x="8617420" y="10324052"/>
            <a:ext cx="3830051" cy="1154936"/>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56" name="楕円"/>
          <p:cNvSpPr/>
          <p:nvPr/>
        </p:nvSpPr>
        <p:spPr>
          <a:xfrm>
            <a:off x="8617420" y="4638300"/>
            <a:ext cx="3830051" cy="1154937"/>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4F1716B7-A8D5-4E24-B345-16766E350F29}"/>
              </a:ext>
            </a:extLst>
          </p:cNvPr>
          <p:cNvPicPr>
            <a:picLocks noChangeAspect="1"/>
          </p:cNvPicPr>
          <p:nvPr/>
        </p:nvPicPr>
        <p:blipFill>
          <a:blip r:embed="rId2"/>
          <a:stretch>
            <a:fillRect/>
          </a:stretch>
        </p:blipFill>
        <p:spPr>
          <a:xfrm>
            <a:off x="4794422" y="2340303"/>
            <a:ext cx="13386544" cy="10125556"/>
          </a:xfrm>
          <a:prstGeom prst="rect">
            <a:avLst/>
          </a:prstGeom>
        </p:spPr>
      </p:pic>
      <p:sp>
        <p:nvSpPr>
          <p:cNvPr id="169" name="四角形"/>
          <p:cNvSpPr/>
          <p:nvPr/>
        </p:nvSpPr>
        <p:spPr>
          <a:xfrm>
            <a:off x="-9021" y="-24203"/>
            <a:ext cx="24402042" cy="1744021"/>
          </a:xfrm>
          <a:prstGeom prst="rect">
            <a:avLst/>
          </a:prstGeom>
          <a:gradFill>
            <a:gsLst>
              <a:gs pos="0">
                <a:srgbClr val="373130"/>
              </a:gs>
              <a:gs pos="100000">
                <a:srgbClr val="CDD3D5"/>
              </a:gs>
            </a:gsLst>
            <a:lin ang="5400000"/>
          </a:gradFill>
          <a:ln w="12700">
            <a:miter lim="400000"/>
          </a:ln>
        </p:spPr>
        <p:txBody>
          <a:bodyPr lIns="50800" tIns="50800" rIns="50800" bIns="50800" anchor="ctr"/>
          <a:lstStyle/>
          <a:p>
            <a:pPr defTabSz="825500">
              <a:defRPr sz="3200">
                <a:solidFill>
                  <a:srgbClr val="FFFFFF"/>
                </a:solidFill>
              </a:defRPr>
            </a:pPr>
            <a:endParaRPr/>
          </a:p>
        </p:txBody>
      </p:sp>
      <p:sp>
        <p:nvSpPr>
          <p:cNvPr id="170" name="Anacondaを起動しよう"/>
          <p:cNvSpPr txBox="1"/>
          <p:nvPr/>
        </p:nvSpPr>
        <p:spPr>
          <a:xfrm>
            <a:off x="6334358" y="311764"/>
            <a:ext cx="12179616" cy="1072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6300">
                <a:solidFill>
                  <a:srgbClr val="FFFFFE"/>
                </a:solidFill>
                <a:latin typeface="ヒラギノ丸ゴ ProN W4"/>
                <a:ea typeface="ヒラギノ丸ゴ ProN W4"/>
                <a:cs typeface="ヒラギノ丸ゴ ProN W4"/>
                <a:sym typeface="ヒラギノ丸ゴ ProN W4"/>
              </a:defRPr>
            </a:lvl1pPr>
          </a:lstStyle>
          <a:p>
            <a:r>
              <a:rPr lang="en-US" altLang="ja-JP" dirty="0" err="1"/>
              <a:t>Winpython</a:t>
            </a:r>
            <a:r>
              <a:rPr dirty="0" err="1"/>
              <a:t>を起動しよう</a:t>
            </a:r>
            <a:r>
              <a:rPr lang="en-US" dirty="0"/>
              <a:t>(Windows)</a:t>
            </a:r>
            <a:endParaRPr dirty="0"/>
          </a:p>
        </p:txBody>
      </p:sp>
      <p:sp>
        <p:nvSpPr>
          <p:cNvPr id="172" name="楕円"/>
          <p:cNvSpPr/>
          <p:nvPr/>
        </p:nvSpPr>
        <p:spPr>
          <a:xfrm>
            <a:off x="3567200" y="7724909"/>
            <a:ext cx="4154553" cy="934597"/>
          </a:xfrm>
          <a:prstGeom prst="ellipse">
            <a:avLst/>
          </a:prstGeom>
          <a:ln w="88900">
            <a:solidFill>
              <a:srgbClr val="FF0000"/>
            </a:solidFill>
            <a:miter lim="400000"/>
          </a:ln>
        </p:spPr>
        <p:txBody>
          <a:bodyPr lIns="38100" tIns="38100" rIns="38100" bIns="38100" anchor="ctr"/>
          <a:lstStyle/>
          <a:p>
            <a:pPr defTabSz="825500">
              <a:defRPr sz="3000">
                <a:solidFill>
                  <a:srgbClr val="FFFFFF"/>
                </a:solidFill>
              </a:defRPr>
            </a:pPr>
            <a:endParaRPr/>
          </a:p>
        </p:txBody>
      </p:sp>
      <p:sp>
        <p:nvSpPr>
          <p:cNvPr id="10" name="楕円">
            <a:extLst>
              <a:ext uri="{FF2B5EF4-FFF2-40B4-BE49-F238E27FC236}">
                <a16:creationId xmlns:a16="http://schemas.microsoft.com/office/drawing/2014/main" id="{C8502DE6-029A-40A3-B1BC-648D543B7494}"/>
              </a:ext>
            </a:extLst>
          </p:cNvPr>
          <p:cNvSpPr/>
          <p:nvPr/>
        </p:nvSpPr>
        <p:spPr>
          <a:xfrm>
            <a:off x="6038815" y="6390701"/>
            <a:ext cx="4154553" cy="934597"/>
          </a:xfrm>
          <a:prstGeom prst="ellipse">
            <a:avLst/>
          </a:prstGeom>
          <a:ln w="88900">
            <a:solidFill>
              <a:srgbClr val="FF0000"/>
            </a:solidFill>
            <a:miter lim="400000"/>
          </a:ln>
        </p:spPr>
        <p:txBody>
          <a:bodyPr lIns="38100" tIns="38100" rIns="38100" bIns="38100" anchor="ctr"/>
          <a:lstStyle/>
          <a:p>
            <a:pPr defTabSz="825500">
              <a:defRPr sz="3000">
                <a:solidFill>
                  <a:srgbClr val="FFFFFF"/>
                </a:solidFill>
              </a:defRPr>
            </a:pPr>
            <a:endParaRP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8" name="スクリーンショット 2021-05-24 122816.png" descr="スクリーンショット 2021-05-24 122816.png"/>
          <p:cNvPicPr>
            <a:picLocks noChangeAspect="1"/>
          </p:cNvPicPr>
          <p:nvPr/>
        </p:nvPicPr>
        <p:blipFill>
          <a:blip r:embed="rId2"/>
          <a:stretch>
            <a:fillRect/>
          </a:stretch>
        </p:blipFill>
        <p:spPr>
          <a:xfrm>
            <a:off x="4160102" y="3627357"/>
            <a:ext cx="16682254" cy="9292938"/>
          </a:xfrm>
          <a:prstGeom prst="rect">
            <a:avLst/>
          </a:prstGeom>
          <a:ln w="25400">
            <a:solidFill>
              <a:srgbClr val="000000"/>
            </a:solidFill>
            <a:miter lim="400000"/>
          </a:ln>
        </p:spPr>
      </p:pic>
      <p:sp>
        <p:nvSpPr>
          <p:cNvPr id="559"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60" name="医療とAI・ビッグデータ入門のための仮想環境を作ろう"/>
          <p:cNvSpPr txBox="1"/>
          <p:nvPr/>
        </p:nvSpPr>
        <p:spPr>
          <a:xfrm>
            <a:off x="3679090" y="324932"/>
            <a:ext cx="17025820"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医療とAI・ビッグデータ入門のための仮想環境を作ろう</a:t>
            </a:r>
          </a:p>
        </p:txBody>
      </p:sp>
      <p:sp>
        <p:nvSpPr>
          <p:cNvPr id="561" name="同様にpandasをインストールする"/>
          <p:cNvSpPr txBox="1"/>
          <p:nvPr/>
        </p:nvSpPr>
        <p:spPr>
          <a:xfrm>
            <a:off x="8811853" y="2382448"/>
            <a:ext cx="7378752"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同様にpandasをインストールする</a:t>
            </a:r>
          </a:p>
        </p:txBody>
      </p:sp>
      <p:sp>
        <p:nvSpPr>
          <p:cNvPr id="562" name="楕円"/>
          <p:cNvSpPr/>
          <p:nvPr/>
        </p:nvSpPr>
        <p:spPr>
          <a:xfrm>
            <a:off x="17903045" y="11949652"/>
            <a:ext cx="3830051" cy="1154936"/>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63" name="楕円"/>
          <p:cNvSpPr/>
          <p:nvPr/>
        </p:nvSpPr>
        <p:spPr>
          <a:xfrm>
            <a:off x="8395747" y="6559463"/>
            <a:ext cx="3830052" cy="1154937"/>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64" name="楕円"/>
          <p:cNvSpPr/>
          <p:nvPr/>
        </p:nvSpPr>
        <p:spPr>
          <a:xfrm>
            <a:off x="12488226" y="4712191"/>
            <a:ext cx="3830052" cy="1154937"/>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6" name="スクリーンショット 2021-05-24 164826.png" descr="スクリーンショット 2021-05-24 164826.png"/>
          <p:cNvPicPr>
            <a:picLocks noChangeAspect="1"/>
          </p:cNvPicPr>
          <p:nvPr/>
        </p:nvPicPr>
        <p:blipFill>
          <a:blip r:embed="rId2"/>
          <a:stretch>
            <a:fillRect/>
          </a:stretch>
        </p:blipFill>
        <p:spPr>
          <a:xfrm>
            <a:off x="3996718" y="3520659"/>
            <a:ext cx="17009023" cy="9427441"/>
          </a:xfrm>
          <a:prstGeom prst="rect">
            <a:avLst/>
          </a:prstGeom>
          <a:ln w="25400">
            <a:solidFill>
              <a:srgbClr val="000000"/>
            </a:solidFill>
            <a:miter lim="400000"/>
          </a:ln>
        </p:spPr>
      </p:pic>
      <p:sp>
        <p:nvSpPr>
          <p:cNvPr id="567"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68" name="医療とAI・ビッグデータ入門のための仮想環境を作ろう"/>
          <p:cNvSpPr txBox="1"/>
          <p:nvPr/>
        </p:nvSpPr>
        <p:spPr>
          <a:xfrm>
            <a:off x="3679090" y="324932"/>
            <a:ext cx="17025820"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医療とAI・ビッグデータ入門のための仮想環境を作ろう</a:t>
            </a:r>
          </a:p>
        </p:txBody>
      </p:sp>
      <p:sp>
        <p:nvSpPr>
          <p:cNvPr id="569" name="同様にscikit-learnをインストールする"/>
          <p:cNvSpPr txBox="1"/>
          <p:nvPr/>
        </p:nvSpPr>
        <p:spPr>
          <a:xfrm>
            <a:off x="8350996" y="2382448"/>
            <a:ext cx="8300467"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同様にscikit-learnをインストールする</a:t>
            </a:r>
          </a:p>
        </p:txBody>
      </p:sp>
      <p:sp>
        <p:nvSpPr>
          <p:cNvPr id="570" name="楕円"/>
          <p:cNvSpPr/>
          <p:nvPr/>
        </p:nvSpPr>
        <p:spPr>
          <a:xfrm>
            <a:off x="17903045" y="11949652"/>
            <a:ext cx="3830051" cy="1154936"/>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71" name="楕円"/>
          <p:cNvSpPr/>
          <p:nvPr/>
        </p:nvSpPr>
        <p:spPr>
          <a:xfrm>
            <a:off x="8469638" y="6485573"/>
            <a:ext cx="3830052" cy="1154936"/>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72" name="楕円"/>
          <p:cNvSpPr/>
          <p:nvPr/>
        </p:nvSpPr>
        <p:spPr>
          <a:xfrm>
            <a:off x="12586747" y="4521938"/>
            <a:ext cx="3830052" cy="1154937"/>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4" name="スクリーンショット 2021-05-24 122941.png" descr="スクリーンショット 2021-05-24 122941.png"/>
          <p:cNvPicPr>
            <a:picLocks noChangeAspect="1"/>
          </p:cNvPicPr>
          <p:nvPr/>
        </p:nvPicPr>
        <p:blipFill>
          <a:blip r:embed="rId2"/>
          <a:stretch>
            <a:fillRect/>
          </a:stretch>
        </p:blipFill>
        <p:spPr>
          <a:xfrm>
            <a:off x="3861554" y="3464567"/>
            <a:ext cx="17279351" cy="9640840"/>
          </a:xfrm>
          <a:prstGeom prst="rect">
            <a:avLst/>
          </a:prstGeom>
          <a:ln w="25400">
            <a:solidFill>
              <a:srgbClr val="000000"/>
            </a:solidFill>
            <a:miter lim="400000"/>
          </a:ln>
        </p:spPr>
      </p:pic>
      <p:sp>
        <p:nvSpPr>
          <p:cNvPr id="575"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76" name="医療とAI・ビッグデータ入門のための仮想環境を作ろう"/>
          <p:cNvSpPr txBox="1"/>
          <p:nvPr/>
        </p:nvSpPr>
        <p:spPr>
          <a:xfrm>
            <a:off x="3679090" y="324932"/>
            <a:ext cx="17025820"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医療とAI・ビッグデータ入門のための仮想環境を作ろう</a:t>
            </a:r>
          </a:p>
        </p:txBody>
      </p:sp>
      <p:sp>
        <p:nvSpPr>
          <p:cNvPr id="577" name="同様にkerasをインストールする"/>
          <p:cNvSpPr txBox="1"/>
          <p:nvPr/>
        </p:nvSpPr>
        <p:spPr>
          <a:xfrm>
            <a:off x="9026966" y="2382448"/>
            <a:ext cx="6948526"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同様にkerasをインストールする</a:t>
            </a:r>
          </a:p>
        </p:txBody>
      </p:sp>
      <p:sp>
        <p:nvSpPr>
          <p:cNvPr id="578" name="楕円"/>
          <p:cNvSpPr/>
          <p:nvPr/>
        </p:nvSpPr>
        <p:spPr>
          <a:xfrm>
            <a:off x="17903045" y="11949652"/>
            <a:ext cx="3830051" cy="1154936"/>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79" name="楕円"/>
          <p:cNvSpPr/>
          <p:nvPr/>
        </p:nvSpPr>
        <p:spPr>
          <a:xfrm>
            <a:off x="8395747" y="5229427"/>
            <a:ext cx="3830052" cy="1154937"/>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80" name="楕円"/>
          <p:cNvSpPr/>
          <p:nvPr/>
        </p:nvSpPr>
        <p:spPr>
          <a:xfrm>
            <a:off x="12562117" y="4300265"/>
            <a:ext cx="3830052" cy="1154937"/>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2" name="スクリーンショット 2021-05-24 123132.png" descr="スクリーンショット 2021-05-24 123132.png"/>
          <p:cNvPicPr>
            <a:picLocks noChangeAspect="1"/>
          </p:cNvPicPr>
          <p:nvPr/>
        </p:nvPicPr>
        <p:blipFill>
          <a:blip r:embed="rId2"/>
          <a:stretch>
            <a:fillRect/>
          </a:stretch>
        </p:blipFill>
        <p:spPr>
          <a:xfrm>
            <a:off x="4636426" y="3526847"/>
            <a:ext cx="15142353" cy="8440306"/>
          </a:xfrm>
          <a:prstGeom prst="rect">
            <a:avLst/>
          </a:prstGeom>
          <a:ln w="25400">
            <a:solidFill>
              <a:srgbClr val="000000"/>
            </a:solidFill>
            <a:miter lim="400000"/>
          </a:ln>
        </p:spPr>
      </p:pic>
      <p:sp>
        <p:nvSpPr>
          <p:cNvPr id="583"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84" name="医療とAI・ビッグデータ入門のための仮想環境を作ろう"/>
          <p:cNvSpPr txBox="1"/>
          <p:nvPr/>
        </p:nvSpPr>
        <p:spPr>
          <a:xfrm>
            <a:off x="3679090" y="324932"/>
            <a:ext cx="17025820"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医療とAI・ビッグデータ入門のための仮想環境を作ろう</a:t>
            </a:r>
          </a:p>
        </p:txBody>
      </p:sp>
      <p:sp>
        <p:nvSpPr>
          <p:cNvPr id="585" name="そのままHomeを押すと、Application on “ iryouAI”になっていることが確認できる"/>
          <p:cNvSpPr txBox="1"/>
          <p:nvPr/>
        </p:nvSpPr>
        <p:spPr>
          <a:xfrm>
            <a:off x="3476786" y="2382448"/>
            <a:ext cx="18048886"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そのままHomeを押すと、Application on “ iryouAI”になっていることが確認できる</a:t>
            </a:r>
          </a:p>
        </p:txBody>
      </p:sp>
      <p:sp>
        <p:nvSpPr>
          <p:cNvPr id="586" name="楕円"/>
          <p:cNvSpPr/>
          <p:nvPr/>
        </p:nvSpPr>
        <p:spPr>
          <a:xfrm>
            <a:off x="4060814" y="4486670"/>
            <a:ext cx="2584874" cy="874190"/>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87" name="楕円"/>
          <p:cNvSpPr/>
          <p:nvPr/>
        </p:nvSpPr>
        <p:spPr>
          <a:xfrm>
            <a:off x="7164232" y="4486670"/>
            <a:ext cx="2584874" cy="874190"/>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88" name="これでSpyderを起動するとiryouAIの環境で作業することが出来ます。"/>
          <p:cNvSpPr txBox="1"/>
          <p:nvPr/>
        </p:nvSpPr>
        <p:spPr>
          <a:xfrm>
            <a:off x="4993547" y="12552751"/>
            <a:ext cx="15015364"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これでSpyderを起動するとiryouAIの環境で作業することが出来ます。</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0" name="スクリーンショット 2021-05-24 123356.png" descr="スクリーンショット 2021-05-24 123356.png"/>
          <p:cNvPicPr>
            <a:picLocks noChangeAspect="1"/>
          </p:cNvPicPr>
          <p:nvPr/>
        </p:nvPicPr>
        <p:blipFill>
          <a:blip r:embed="rId2"/>
          <a:stretch>
            <a:fillRect/>
          </a:stretch>
        </p:blipFill>
        <p:spPr>
          <a:xfrm>
            <a:off x="4480590" y="3333173"/>
            <a:ext cx="15454025" cy="8646680"/>
          </a:xfrm>
          <a:prstGeom prst="rect">
            <a:avLst/>
          </a:prstGeom>
          <a:ln w="25400">
            <a:solidFill>
              <a:srgbClr val="000000"/>
            </a:solidFill>
            <a:miter lim="400000"/>
          </a:ln>
        </p:spPr>
      </p:pic>
      <p:sp>
        <p:nvSpPr>
          <p:cNvPr id="591"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92" name="医療とAI・ビッグデータ入門のための仮想環境を作ろう"/>
          <p:cNvSpPr txBox="1"/>
          <p:nvPr/>
        </p:nvSpPr>
        <p:spPr>
          <a:xfrm>
            <a:off x="3679090" y="324932"/>
            <a:ext cx="17025820"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医療とAI・ビッグデータ入門のための仮想環境を作ろう</a:t>
            </a:r>
          </a:p>
        </p:txBody>
      </p:sp>
      <p:sp>
        <p:nvSpPr>
          <p:cNvPr id="593" name="Spyderを起動させましょう"/>
          <p:cNvSpPr txBox="1"/>
          <p:nvPr/>
        </p:nvSpPr>
        <p:spPr>
          <a:xfrm>
            <a:off x="9498110" y="2382448"/>
            <a:ext cx="6006238"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rPr dirty="0" err="1"/>
              <a:t>Spyderを起動させましょう</a:t>
            </a:r>
            <a:endParaRPr dirty="0"/>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24" name="課題に取り組んでみよう"/>
          <p:cNvSpPr txBox="1"/>
          <p:nvPr/>
        </p:nvSpPr>
        <p:spPr>
          <a:xfrm>
            <a:off x="6693186" y="324932"/>
            <a:ext cx="10997628"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課題に取り組んでみよう</a:t>
            </a:r>
          </a:p>
        </p:txBody>
      </p:sp>
      <p:sp>
        <p:nvSpPr>
          <p:cNvPr id="6" name="#1から10の要素を持つリストをtestという変数に代入しよう…">
            <a:extLst>
              <a:ext uri="{FF2B5EF4-FFF2-40B4-BE49-F238E27FC236}">
                <a16:creationId xmlns:a16="http://schemas.microsoft.com/office/drawing/2014/main" id="{215E8A89-6C4A-6033-C20C-85D24E3ACD91}"/>
              </a:ext>
            </a:extLst>
          </p:cNvPr>
          <p:cNvSpPr txBox="1"/>
          <p:nvPr/>
        </p:nvSpPr>
        <p:spPr>
          <a:xfrm>
            <a:off x="1703523" y="3421161"/>
            <a:ext cx="21364823" cy="6873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5500"/>
            </a:pPr>
            <a:r>
              <a:rPr dirty="0"/>
              <a:t>#1から</a:t>
            </a:r>
            <a:r>
              <a:rPr lang="en-US" dirty="0"/>
              <a:t>10</a:t>
            </a:r>
            <a:r>
              <a:rPr dirty="0"/>
              <a:t>の要素を持つリストをtestという変数に代入しよう</a:t>
            </a:r>
          </a:p>
          <a:p>
            <a:pPr algn="l">
              <a:defRPr sz="5500"/>
            </a:pPr>
            <a:r>
              <a:rPr dirty="0"/>
              <a:t>#testを出力しよう</a:t>
            </a:r>
          </a:p>
          <a:p>
            <a:pPr algn="l">
              <a:defRPr sz="5500"/>
            </a:pPr>
            <a:r>
              <a:rPr dirty="0"/>
              <a:t>#testの</a:t>
            </a:r>
            <a:r>
              <a:rPr lang="ja-JP" altLang="en-US" dirty="0"/>
              <a:t>３</a:t>
            </a:r>
            <a:r>
              <a:rPr dirty="0"/>
              <a:t>番目と５番目の要素を出力しよう</a:t>
            </a:r>
          </a:p>
          <a:p>
            <a:pPr algn="l">
              <a:defRPr sz="5500"/>
            </a:pPr>
            <a:r>
              <a:rPr dirty="0"/>
              <a:t>#len(test)、max(test)、min(test)</a:t>
            </a:r>
            <a:r>
              <a:rPr lang="ja-JP" altLang="en-US"/>
              <a:t>、</a:t>
            </a:r>
            <a:r>
              <a:rPr lang="en-US" altLang="ja-JP" dirty="0"/>
              <a:t>sum(test)</a:t>
            </a:r>
            <a:r>
              <a:rPr dirty="0" err="1"/>
              <a:t>を</a:t>
            </a:r>
            <a:r>
              <a:rPr lang="ja-JP" altLang="en-US"/>
              <a:t>出力して</a:t>
            </a:r>
            <a:endParaRPr lang="en-US" altLang="ja-JP" dirty="0"/>
          </a:p>
          <a:p>
            <a:pPr algn="l">
              <a:defRPr sz="5500"/>
            </a:pPr>
            <a:r>
              <a:rPr lang="ja-JP" altLang="en-US"/>
              <a:t>　中身の結果が何を示しているか考えましょう</a:t>
            </a:r>
            <a:endParaRPr lang="en-US" altLang="ja-JP" dirty="0"/>
          </a:p>
          <a:p>
            <a:pPr algn="l">
              <a:defRPr sz="5500"/>
            </a:pPr>
            <a:r>
              <a:rPr lang="en-US" dirty="0"/>
              <a:t>#</a:t>
            </a:r>
            <a:r>
              <a:rPr lang="en-US" dirty="0" err="1"/>
              <a:t>testの中身のデータの平均を計算しよう</a:t>
            </a:r>
            <a:endParaRPr lang="en-US" dirty="0"/>
          </a:p>
          <a:p>
            <a:pPr algn="l">
              <a:defRPr sz="5500"/>
            </a:pPr>
            <a:endParaRPr lang="en-US" dirty="0"/>
          </a:p>
          <a:p>
            <a:pPr algn="l">
              <a:defRPr sz="5500"/>
            </a:pPr>
            <a:r>
              <a:rPr lang="en-US" dirty="0"/>
              <a:t>#testに2をかけてtest2という変数に代入してtest2を出力しよう</a:t>
            </a:r>
            <a:endParaRPr dirty="0"/>
          </a:p>
        </p:txBody>
      </p:sp>
    </p:spTree>
    <p:extLst>
      <p:ext uri="{BB962C8B-B14F-4D97-AF65-F5344CB8AC3E}">
        <p14:creationId xmlns:p14="http://schemas.microsoft.com/office/powerpoint/2010/main" val="3699988590"/>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 name="前半終了"/>
          <p:cNvSpPr txBox="1">
            <a:spLocks noGrp="1"/>
          </p:cNvSpPr>
          <p:nvPr>
            <p:ph type="title"/>
          </p:nvPr>
        </p:nvSpPr>
        <p:spPr>
          <a:prstGeom prst="rect">
            <a:avLst/>
          </a:prstGeom>
        </p:spPr>
        <p:txBody>
          <a:bodyPr/>
          <a:lstStyle/>
          <a:p>
            <a:r>
              <a:t>前半終了</a:t>
            </a:r>
          </a:p>
        </p:txBody>
      </p:sp>
      <p:sp>
        <p:nvSpPr>
          <p:cNvPr id="596" name="後半はnumpy、pandas、matplotlibを使用してみます"/>
          <p:cNvSpPr txBox="1"/>
          <p:nvPr/>
        </p:nvSpPr>
        <p:spPr>
          <a:xfrm>
            <a:off x="5365750" y="8521331"/>
            <a:ext cx="13652500" cy="628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vl1pPr>
          </a:lstStyle>
          <a:p>
            <a:r>
              <a:rPr dirty="0" err="1"/>
              <a:t>後半はnumpy、pandas、matplotlibを使用してみます</a:t>
            </a:r>
            <a:endParaRPr dirty="0"/>
          </a:p>
        </p:txBody>
      </p:sp>
      <p:sp>
        <p:nvSpPr>
          <p:cNvPr id="597" name="(numpyはmatplotlibをインストールすると一緒にインストールされます)"/>
          <p:cNvSpPr txBox="1"/>
          <p:nvPr/>
        </p:nvSpPr>
        <p:spPr>
          <a:xfrm>
            <a:off x="3336842" y="10150779"/>
            <a:ext cx="17710316" cy="628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vl1pPr>
          </a:lstStyle>
          <a:p>
            <a:r>
              <a:t>(numpyはmatplotlibをインストールすると一緒にインストールされます)</a:t>
            </a:r>
          </a:p>
        </p:txBody>
      </p:sp>
      <p:sp>
        <p:nvSpPr>
          <p:cNvPr id="5" name="後半はnumpy、pandas、matplotlibを使用してみます">
            <a:extLst>
              <a:ext uri="{FF2B5EF4-FFF2-40B4-BE49-F238E27FC236}">
                <a16:creationId xmlns:a16="http://schemas.microsoft.com/office/drawing/2014/main" id="{D164A6CA-3B90-4C10-BE93-97EA5A72123E}"/>
              </a:ext>
            </a:extLst>
          </p:cNvPr>
          <p:cNvSpPr txBox="1"/>
          <p:nvPr/>
        </p:nvSpPr>
        <p:spPr>
          <a:xfrm>
            <a:off x="8723101" y="3566018"/>
            <a:ext cx="6937797" cy="32573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vl1pPr>
          </a:lstStyle>
          <a:p>
            <a:r>
              <a:rPr lang="ja-JP" altLang="en-US" dirty="0"/>
              <a:t>インストールするライブラリ</a:t>
            </a:r>
            <a:endParaRPr lang="en-US" altLang="ja-JP" dirty="0"/>
          </a:p>
          <a:p>
            <a:r>
              <a:rPr lang="en-US" dirty="0"/>
              <a:t>matplotlib</a:t>
            </a:r>
          </a:p>
          <a:p>
            <a:r>
              <a:rPr lang="en-US" dirty="0"/>
              <a:t>pandas</a:t>
            </a:r>
          </a:p>
          <a:p>
            <a:r>
              <a:rPr lang="en-US" dirty="0"/>
              <a:t>scikit-learn</a:t>
            </a:r>
          </a:p>
          <a:p>
            <a:r>
              <a:rPr lang="en-US" dirty="0" err="1"/>
              <a:t>keras</a:t>
            </a:r>
            <a:endParaRPr dirty="0"/>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28" name="課題に取り組んでみよう"/>
          <p:cNvSpPr txBox="1"/>
          <p:nvPr/>
        </p:nvSpPr>
        <p:spPr>
          <a:xfrm>
            <a:off x="6693186" y="324932"/>
            <a:ext cx="10997628"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課題に取り組んでみよう</a:t>
            </a:r>
          </a:p>
        </p:txBody>
      </p:sp>
      <p:sp>
        <p:nvSpPr>
          <p:cNvPr id="429" name="test = [1,2,3,4,5,6,7,8,9,10]…"/>
          <p:cNvSpPr txBox="1"/>
          <p:nvPr/>
        </p:nvSpPr>
        <p:spPr>
          <a:xfrm>
            <a:off x="1265554" y="3497393"/>
            <a:ext cx="8303555" cy="7550785"/>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400"/>
            </a:pPr>
            <a:r>
              <a:rPr lang="en" dirty="0"/>
              <a:t>﻿test = [1,2,3,4,5,6,7,8,9,10]</a:t>
            </a:r>
          </a:p>
          <a:p>
            <a:pPr algn="l">
              <a:defRPr sz="4400"/>
            </a:pPr>
            <a:r>
              <a:rPr lang="en" dirty="0"/>
              <a:t>print(test)</a:t>
            </a:r>
          </a:p>
          <a:p>
            <a:pPr algn="l">
              <a:defRPr sz="4400"/>
            </a:pPr>
            <a:r>
              <a:rPr lang="en" dirty="0"/>
              <a:t>print(test[2])</a:t>
            </a:r>
          </a:p>
          <a:p>
            <a:pPr algn="l">
              <a:defRPr sz="4400"/>
            </a:pPr>
            <a:r>
              <a:rPr lang="en" dirty="0"/>
              <a:t>print(test[4])  </a:t>
            </a:r>
          </a:p>
          <a:p>
            <a:pPr algn="l">
              <a:defRPr sz="4400"/>
            </a:pPr>
            <a:r>
              <a:rPr lang="en" dirty="0"/>
              <a:t>print(</a:t>
            </a:r>
            <a:r>
              <a:rPr lang="en" dirty="0" err="1"/>
              <a:t>len</a:t>
            </a:r>
            <a:r>
              <a:rPr lang="en" dirty="0"/>
              <a:t>(test))</a:t>
            </a:r>
          </a:p>
          <a:p>
            <a:pPr algn="l">
              <a:defRPr sz="4400"/>
            </a:pPr>
            <a:r>
              <a:rPr lang="en" dirty="0"/>
              <a:t>print(max(test))</a:t>
            </a:r>
          </a:p>
          <a:p>
            <a:pPr algn="l">
              <a:defRPr sz="4400"/>
            </a:pPr>
            <a:r>
              <a:rPr lang="en" dirty="0"/>
              <a:t>print(min(test))</a:t>
            </a:r>
          </a:p>
          <a:p>
            <a:pPr algn="l">
              <a:defRPr sz="4400"/>
            </a:pPr>
            <a:r>
              <a:rPr lang="en" dirty="0"/>
              <a:t>print(sum(test))</a:t>
            </a:r>
          </a:p>
          <a:p>
            <a:pPr algn="l">
              <a:defRPr sz="4400"/>
            </a:pPr>
            <a:r>
              <a:rPr lang="en" dirty="0"/>
              <a:t>print(sum(test)/</a:t>
            </a:r>
            <a:r>
              <a:rPr lang="en" dirty="0" err="1"/>
              <a:t>len</a:t>
            </a:r>
            <a:r>
              <a:rPr lang="en" dirty="0"/>
              <a:t>(test))</a:t>
            </a:r>
          </a:p>
          <a:p>
            <a:pPr algn="l">
              <a:defRPr sz="4400"/>
            </a:pPr>
            <a:r>
              <a:rPr lang="en" dirty="0"/>
              <a:t>test2 = test * 2</a:t>
            </a:r>
          </a:p>
          <a:p>
            <a:pPr algn="l">
              <a:defRPr sz="4400"/>
            </a:pPr>
            <a:r>
              <a:rPr lang="en" dirty="0"/>
              <a:t>print(test2)</a:t>
            </a:r>
            <a:endParaRPr dirty="0"/>
          </a:p>
        </p:txBody>
      </p:sp>
      <p:pic>
        <p:nvPicPr>
          <p:cNvPr id="4" name="図 3" descr="テーブル&#10;&#10;中程度の精度で自動的に生成された説明">
            <a:extLst>
              <a:ext uri="{FF2B5EF4-FFF2-40B4-BE49-F238E27FC236}">
                <a16:creationId xmlns:a16="http://schemas.microsoft.com/office/drawing/2014/main" id="{D5501401-DC68-A424-458C-F84C2E9600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1344" y="2550639"/>
            <a:ext cx="10628526" cy="10221692"/>
          </a:xfrm>
          <a:prstGeom prst="rect">
            <a:avLst/>
          </a:prstGeom>
          <a:ln>
            <a:solidFill>
              <a:schemeClr val="tx1"/>
            </a:solidFill>
          </a:ln>
        </p:spPr>
      </p:pic>
      <p:sp>
        <p:nvSpPr>
          <p:cNvPr id="5" name="テキスト ボックス 4">
            <a:extLst>
              <a:ext uri="{FF2B5EF4-FFF2-40B4-BE49-F238E27FC236}">
                <a16:creationId xmlns:a16="http://schemas.microsoft.com/office/drawing/2014/main" id="{E8DDD9CA-BC76-0B51-3C66-9EA17B9627CA}"/>
              </a:ext>
            </a:extLst>
          </p:cNvPr>
          <p:cNvSpPr txBox="1"/>
          <p:nvPr/>
        </p:nvSpPr>
        <p:spPr>
          <a:xfrm>
            <a:off x="6693186" y="6990656"/>
            <a:ext cx="4011828"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3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 test</a:t>
            </a: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の最大の要素</a:t>
            </a:r>
          </a:p>
        </p:txBody>
      </p:sp>
      <p:sp>
        <p:nvSpPr>
          <p:cNvPr id="10" name="テキスト ボックス 9">
            <a:extLst>
              <a:ext uri="{FF2B5EF4-FFF2-40B4-BE49-F238E27FC236}">
                <a16:creationId xmlns:a16="http://schemas.microsoft.com/office/drawing/2014/main" id="{AF66225B-9FC2-6700-4908-82A2B9AE2F1B}"/>
              </a:ext>
            </a:extLst>
          </p:cNvPr>
          <p:cNvSpPr txBox="1"/>
          <p:nvPr/>
        </p:nvSpPr>
        <p:spPr>
          <a:xfrm>
            <a:off x="6693186" y="7661485"/>
            <a:ext cx="4011828"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3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 test</a:t>
            </a: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の最小の要素</a:t>
            </a:r>
          </a:p>
        </p:txBody>
      </p:sp>
      <p:sp>
        <p:nvSpPr>
          <p:cNvPr id="11" name="テキスト ボックス 10">
            <a:extLst>
              <a:ext uri="{FF2B5EF4-FFF2-40B4-BE49-F238E27FC236}">
                <a16:creationId xmlns:a16="http://schemas.microsoft.com/office/drawing/2014/main" id="{EA531231-17AD-C49C-9A9F-B42A1B7C6226}"/>
              </a:ext>
            </a:extLst>
          </p:cNvPr>
          <p:cNvSpPr txBox="1"/>
          <p:nvPr/>
        </p:nvSpPr>
        <p:spPr>
          <a:xfrm>
            <a:off x="6693186" y="8332314"/>
            <a:ext cx="4011828"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3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 test</a:t>
            </a: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の要素の合計</a:t>
            </a:r>
          </a:p>
        </p:txBody>
      </p:sp>
      <p:sp>
        <p:nvSpPr>
          <p:cNvPr id="12" name="テキスト ボックス 11">
            <a:extLst>
              <a:ext uri="{FF2B5EF4-FFF2-40B4-BE49-F238E27FC236}">
                <a16:creationId xmlns:a16="http://schemas.microsoft.com/office/drawing/2014/main" id="{D88C4F19-3281-033C-35D2-04BE8A1B23E0}"/>
              </a:ext>
            </a:extLst>
          </p:cNvPr>
          <p:cNvSpPr txBox="1"/>
          <p:nvPr/>
        </p:nvSpPr>
        <p:spPr>
          <a:xfrm>
            <a:off x="6920588" y="6293743"/>
            <a:ext cx="4011828"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3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 test</a:t>
            </a: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の要素数の合計</a:t>
            </a:r>
          </a:p>
        </p:txBody>
      </p:sp>
      <p:sp>
        <p:nvSpPr>
          <p:cNvPr id="13" name="テキスト ボックス 12">
            <a:extLst>
              <a:ext uri="{FF2B5EF4-FFF2-40B4-BE49-F238E27FC236}">
                <a16:creationId xmlns:a16="http://schemas.microsoft.com/office/drawing/2014/main" id="{E003CEA0-7ADA-3A97-9680-EA316D753B99}"/>
              </a:ext>
            </a:extLst>
          </p:cNvPr>
          <p:cNvSpPr txBox="1"/>
          <p:nvPr/>
        </p:nvSpPr>
        <p:spPr>
          <a:xfrm>
            <a:off x="1450662" y="11611020"/>
            <a:ext cx="8632451"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リストは掛け算をすると</a:t>
            </a:r>
            <a:r>
              <a:rPr lang="ja-JP" altLang="en-US"/>
              <a:t>掛けた分だけ</a:t>
            </a:r>
            <a:endParaRPr lang="en-US" altLang="ja-JP" dirty="0"/>
          </a:p>
          <a:p>
            <a:pPr marL="0" marR="0" indent="0" algn="ctr" defTabSz="825500" rtl="0" fontAlgn="auto" latinLnBrk="0" hangingPunct="0">
              <a:lnSpc>
                <a:spcPct val="100000"/>
              </a:lnSpc>
              <a:spcBef>
                <a:spcPts val="0"/>
              </a:spcBef>
              <a:spcAft>
                <a:spcPts val="0"/>
              </a:spcAft>
              <a:buClrTx/>
              <a:buSzTx/>
              <a:buFontTx/>
              <a:buNone/>
              <a:tabLst/>
            </a:pPr>
            <a:r>
              <a:rPr lang="ja-JP" altLang="en-US"/>
              <a:t>要素が繰り返しリストに代入されます</a:t>
            </a:r>
            <a:endPar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角丸四角形"/>
          <p:cNvSpPr/>
          <p:nvPr/>
        </p:nvSpPr>
        <p:spPr>
          <a:xfrm>
            <a:off x="8925307" y="4218102"/>
            <a:ext cx="14807458" cy="8656522"/>
          </a:xfrm>
          <a:prstGeom prst="roundRect">
            <a:avLst>
              <a:gd name="adj" fmla="val 12462"/>
            </a:avLst>
          </a:prstGeom>
          <a:solidFill>
            <a:schemeClr val="accent1">
              <a:lumOff val="16847"/>
            </a:schemeClr>
          </a:solidFill>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34" name="角丸四角形"/>
          <p:cNvSpPr/>
          <p:nvPr/>
        </p:nvSpPr>
        <p:spPr>
          <a:xfrm>
            <a:off x="10146757" y="5533047"/>
            <a:ext cx="12364558" cy="6387191"/>
          </a:xfrm>
          <a:prstGeom prst="roundRect">
            <a:avLst>
              <a:gd name="adj" fmla="val 14103"/>
            </a:avLst>
          </a:prstGeom>
          <a:solidFill>
            <a:schemeClr val="accent3"/>
          </a:solidFill>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35" name="角丸四角形"/>
          <p:cNvSpPr/>
          <p:nvPr/>
        </p:nvSpPr>
        <p:spPr>
          <a:xfrm>
            <a:off x="10482340" y="5774487"/>
            <a:ext cx="12364557" cy="6387191"/>
          </a:xfrm>
          <a:prstGeom prst="roundRect">
            <a:avLst>
              <a:gd name="adj" fmla="val 14103"/>
            </a:avLst>
          </a:prstGeom>
          <a:solidFill>
            <a:schemeClr val="accent3"/>
          </a:solidFill>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36" name="角丸四角形"/>
          <p:cNvSpPr/>
          <p:nvPr/>
        </p:nvSpPr>
        <p:spPr>
          <a:xfrm>
            <a:off x="10807515" y="6116410"/>
            <a:ext cx="12364558" cy="6387191"/>
          </a:xfrm>
          <a:prstGeom prst="roundRect">
            <a:avLst>
              <a:gd name="adj" fmla="val 14103"/>
            </a:avLst>
          </a:prstGeom>
          <a:solidFill>
            <a:schemeClr val="accent3"/>
          </a:solidFill>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37" name="角丸四角形"/>
          <p:cNvSpPr/>
          <p:nvPr/>
        </p:nvSpPr>
        <p:spPr>
          <a:xfrm>
            <a:off x="11686290" y="7286561"/>
            <a:ext cx="10241998" cy="4693087"/>
          </a:xfrm>
          <a:prstGeom prst="roundRect">
            <a:avLst>
              <a:gd name="adj" fmla="val 15899"/>
            </a:avLst>
          </a:prstGeom>
          <a:solidFill>
            <a:schemeClr val="accent4">
              <a:hueOff val="366961"/>
              <a:satOff val="4172"/>
              <a:lumOff val="11129"/>
            </a:schemeClr>
          </a:solidFill>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38" name="角丸四角形"/>
          <p:cNvSpPr/>
          <p:nvPr/>
        </p:nvSpPr>
        <p:spPr>
          <a:xfrm>
            <a:off x="12145444" y="7427517"/>
            <a:ext cx="10241999" cy="4693086"/>
          </a:xfrm>
          <a:prstGeom prst="roundRect">
            <a:avLst>
              <a:gd name="adj" fmla="val 15899"/>
            </a:avLst>
          </a:prstGeom>
          <a:solidFill>
            <a:schemeClr val="accent4">
              <a:hueOff val="366961"/>
              <a:satOff val="4172"/>
              <a:lumOff val="11129"/>
            </a:schemeClr>
          </a:solidFill>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39"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40" name="ライブラリについて"/>
          <p:cNvSpPr txBox="1"/>
          <p:nvPr/>
        </p:nvSpPr>
        <p:spPr>
          <a:xfrm>
            <a:off x="7434985" y="251638"/>
            <a:ext cx="9514031"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ライブラリについて</a:t>
            </a:r>
          </a:p>
        </p:txBody>
      </p:sp>
      <p:sp>
        <p:nvSpPr>
          <p:cNvPr id="441" name="Pythonの機能を拡張する機能の1つ"/>
          <p:cNvSpPr txBox="1"/>
          <p:nvPr/>
        </p:nvSpPr>
        <p:spPr>
          <a:xfrm>
            <a:off x="8318775" y="1886570"/>
            <a:ext cx="8305801"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atin typeface="+mn-lt"/>
                <a:ea typeface="+mn-ea"/>
                <a:cs typeface="+mn-cs"/>
                <a:sym typeface="ヒラギノ角ゴ ProN W3"/>
              </a:defRPr>
            </a:lvl1pPr>
          </a:lstStyle>
          <a:p>
            <a:r>
              <a:t>Pythonの機能を拡張する機能の1つ</a:t>
            </a:r>
          </a:p>
        </p:txBody>
      </p:sp>
      <p:sp>
        <p:nvSpPr>
          <p:cNvPr id="442" name="ライブラリ"/>
          <p:cNvSpPr txBox="1"/>
          <p:nvPr/>
        </p:nvSpPr>
        <p:spPr>
          <a:xfrm>
            <a:off x="9747687" y="4516716"/>
            <a:ext cx="3225801" cy="7302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900"/>
            </a:lvl1pPr>
          </a:lstStyle>
          <a:p>
            <a:r>
              <a:t>ライブラリ</a:t>
            </a:r>
          </a:p>
        </p:txBody>
      </p:sp>
      <p:sp>
        <p:nvSpPr>
          <p:cNvPr id="443" name="パッケージ"/>
          <p:cNvSpPr txBox="1"/>
          <p:nvPr/>
        </p:nvSpPr>
        <p:spPr>
          <a:xfrm>
            <a:off x="11347443" y="6314037"/>
            <a:ext cx="3225801" cy="7302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900"/>
            </a:lvl1pPr>
          </a:lstStyle>
          <a:p>
            <a:r>
              <a:t>パッケージ</a:t>
            </a:r>
          </a:p>
        </p:txBody>
      </p:sp>
      <p:sp>
        <p:nvSpPr>
          <p:cNvPr id="444" name="角丸四角形"/>
          <p:cNvSpPr/>
          <p:nvPr/>
        </p:nvSpPr>
        <p:spPr>
          <a:xfrm>
            <a:off x="12688334" y="7611736"/>
            <a:ext cx="10241999" cy="4693087"/>
          </a:xfrm>
          <a:prstGeom prst="roundRect">
            <a:avLst>
              <a:gd name="adj" fmla="val 15899"/>
            </a:avLst>
          </a:prstGeom>
          <a:solidFill>
            <a:schemeClr val="accent4">
              <a:hueOff val="366961"/>
              <a:satOff val="4172"/>
              <a:lumOff val="11129"/>
            </a:schemeClr>
          </a:solidFill>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45" name="モジュール"/>
          <p:cNvSpPr txBox="1"/>
          <p:nvPr/>
        </p:nvSpPr>
        <p:spPr>
          <a:xfrm>
            <a:off x="13489832" y="7867655"/>
            <a:ext cx="3182240" cy="730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900"/>
            </a:lvl1pPr>
          </a:lstStyle>
          <a:p>
            <a:r>
              <a:t>モジュール</a:t>
            </a:r>
          </a:p>
        </p:txBody>
      </p:sp>
      <p:sp>
        <p:nvSpPr>
          <p:cNvPr id="446" name="複数のパッケージをまとめたもの"/>
          <p:cNvSpPr txBox="1"/>
          <p:nvPr/>
        </p:nvSpPr>
        <p:spPr>
          <a:xfrm>
            <a:off x="13845646" y="4589741"/>
            <a:ext cx="7353301" cy="58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800">
                <a:latin typeface="+mn-lt"/>
                <a:ea typeface="+mn-ea"/>
                <a:cs typeface="+mn-cs"/>
                <a:sym typeface="ヒラギノ角ゴ ProN W3"/>
              </a:defRPr>
            </a:lvl1pPr>
          </a:lstStyle>
          <a:p>
            <a:r>
              <a:t>複数のパッケージをまとめたもの</a:t>
            </a:r>
          </a:p>
        </p:txBody>
      </p:sp>
      <p:sp>
        <p:nvSpPr>
          <p:cNvPr id="447" name="複数のモジュールをまとめたもの"/>
          <p:cNvSpPr txBox="1"/>
          <p:nvPr/>
        </p:nvSpPr>
        <p:spPr>
          <a:xfrm>
            <a:off x="15056441" y="6318500"/>
            <a:ext cx="7305041"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800">
                <a:latin typeface="+mn-lt"/>
                <a:ea typeface="+mn-ea"/>
                <a:cs typeface="+mn-cs"/>
                <a:sym typeface="ヒラギノ角ゴ ProN W3"/>
              </a:defRPr>
            </a:lvl1pPr>
          </a:lstStyle>
          <a:p>
            <a:r>
              <a:t>複数のモジュールをまとめたもの</a:t>
            </a:r>
          </a:p>
        </p:txBody>
      </p:sp>
      <p:sp>
        <p:nvSpPr>
          <p:cNvPr id="448" name="複数の.pyファイルをまとめたもの"/>
          <p:cNvSpPr txBox="1"/>
          <p:nvPr/>
        </p:nvSpPr>
        <p:spPr>
          <a:xfrm>
            <a:off x="14694335" y="8850432"/>
            <a:ext cx="7541997"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800">
                <a:latin typeface="+mn-lt"/>
                <a:ea typeface="+mn-ea"/>
                <a:cs typeface="+mn-cs"/>
                <a:sym typeface="ヒラギノ角ゴ ProN W3"/>
              </a:defRPr>
            </a:lvl1pPr>
          </a:lstStyle>
          <a:p>
            <a:r>
              <a:t>複数の.pyファイルをまとめたもの</a:t>
            </a:r>
          </a:p>
        </p:txBody>
      </p:sp>
      <p:grpSp>
        <p:nvGrpSpPr>
          <p:cNvPr id="455" name="グループ"/>
          <p:cNvGrpSpPr/>
          <p:nvPr/>
        </p:nvGrpSpPr>
        <p:grpSpPr>
          <a:xfrm>
            <a:off x="14376210" y="9692113"/>
            <a:ext cx="1829281" cy="2071486"/>
            <a:chOff x="0" y="0"/>
            <a:chExt cx="1829279" cy="2071484"/>
          </a:xfrm>
        </p:grpSpPr>
        <p:sp>
          <p:nvSpPr>
            <p:cNvPr id="449" name="図形"/>
            <p:cNvSpPr/>
            <p:nvPr/>
          </p:nvSpPr>
          <p:spPr>
            <a:xfrm>
              <a:off x="0" y="0"/>
              <a:ext cx="1829280" cy="2071485"/>
            </a:xfrm>
            <a:custGeom>
              <a:avLst/>
              <a:gdLst/>
              <a:ahLst/>
              <a:cxnLst>
                <a:cxn ang="0">
                  <a:pos x="wd2" y="hd2"/>
                </a:cxn>
                <a:cxn ang="5400000">
                  <a:pos x="wd2" y="hd2"/>
                </a:cxn>
                <a:cxn ang="10800000">
                  <a:pos x="wd2" y="hd2"/>
                </a:cxn>
                <a:cxn ang="16200000">
                  <a:pos x="wd2" y="hd2"/>
                </a:cxn>
              </a:cxnLst>
              <a:rect l="0" t="0" r="r" b="b"/>
              <a:pathLst>
                <a:path w="21600" h="21600" extrusionOk="0">
                  <a:moveTo>
                    <a:pt x="183" y="0"/>
                  </a:moveTo>
                  <a:lnTo>
                    <a:pt x="0" y="21600"/>
                  </a:lnTo>
                  <a:lnTo>
                    <a:pt x="17595" y="21567"/>
                  </a:lnTo>
                  <a:lnTo>
                    <a:pt x="21556" y="18196"/>
                  </a:lnTo>
                  <a:lnTo>
                    <a:pt x="21600" y="41"/>
                  </a:lnTo>
                  <a:lnTo>
                    <a:pt x="183" y="0"/>
                  </a:lnTo>
                  <a:close/>
                </a:path>
              </a:pathLst>
            </a:cu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50" name="三角形"/>
            <p:cNvSpPr/>
            <p:nvPr/>
          </p:nvSpPr>
          <p:spPr>
            <a:xfrm>
              <a:off x="1502106" y="1702098"/>
              <a:ext cx="297876" cy="34074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810" y="0"/>
                  </a:lnTo>
                  <a:lnTo>
                    <a:pt x="21600" y="3035"/>
                  </a:lnTo>
                  <a:lnTo>
                    <a:pt x="0" y="21600"/>
                  </a:lnTo>
                  <a:close/>
                </a:path>
              </a:pathLst>
            </a:custGeom>
            <a:solidFill>
              <a:srgbClr val="929292"/>
            </a:solid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51" name="線"/>
            <p:cNvSpPr/>
            <p:nvPr/>
          </p:nvSpPr>
          <p:spPr>
            <a:xfrm>
              <a:off x="225020" y="280911"/>
              <a:ext cx="1242381"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52" name="線"/>
            <p:cNvSpPr/>
            <p:nvPr/>
          </p:nvSpPr>
          <p:spPr>
            <a:xfrm>
              <a:off x="225020" y="552239"/>
              <a:ext cx="1242381"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53" name="線"/>
            <p:cNvSpPr/>
            <p:nvPr/>
          </p:nvSpPr>
          <p:spPr>
            <a:xfrm>
              <a:off x="225020" y="823567"/>
              <a:ext cx="1242381"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54" name=".py"/>
            <p:cNvSpPr txBox="1"/>
            <p:nvPr/>
          </p:nvSpPr>
          <p:spPr>
            <a:xfrm>
              <a:off x="441347" y="1082195"/>
              <a:ext cx="809727" cy="584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800">
                  <a:latin typeface="+mn-lt"/>
                  <a:ea typeface="+mn-ea"/>
                  <a:cs typeface="+mn-cs"/>
                  <a:sym typeface="ヒラギノ角ゴ ProN W3"/>
                </a:defRPr>
              </a:lvl1pPr>
            </a:lstStyle>
            <a:p>
              <a:r>
                <a:t>.py</a:t>
              </a:r>
            </a:p>
          </p:txBody>
        </p:sp>
      </p:grpSp>
      <p:grpSp>
        <p:nvGrpSpPr>
          <p:cNvPr id="462" name="グループ"/>
          <p:cNvGrpSpPr/>
          <p:nvPr/>
        </p:nvGrpSpPr>
        <p:grpSpPr>
          <a:xfrm>
            <a:off x="17246386" y="9692113"/>
            <a:ext cx="1829280" cy="2071486"/>
            <a:chOff x="0" y="0"/>
            <a:chExt cx="1829279" cy="2071484"/>
          </a:xfrm>
        </p:grpSpPr>
        <p:sp>
          <p:nvSpPr>
            <p:cNvPr id="456" name="図形"/>
            <p:cNvSpPr/>
            <p:nvPr/>
          </p:nvSpPr>
          <p:spPr>
            <a:xfrm>
              <a:off x="0" y="0"/>
              <a:ext cx="1829280" cy="2071485"/>
            </a:xfrm>
            <a:custGeom>
              <a:avLst/>
              <a:gdLst/>
              <a:ahLst/>
              <a:cxnLst>
                <a:cxn ang="0">
                  <a:pos x="wd2" y="hd2"/>
                </a:cxn>
                <a:cxn ang="5400000">
                  <a:pos x="wd2" y="hd2"/>
                </a:cxn>
                <a:cxn ang="10800000">
                  <a:pos x="wd2" y="hd2"/>
                </a:cxn>
                <a:cxn ang="16200000">
                  <a:pos x="wd2" y="hd2"/>
                </a:cxn>
              </a:cxnLst>
              <a:rect l="0" t="0" r="r" b="b"/>
              <a:pathLst>
                <a:path w="21600" h="21600" extrusionOk="0">
                  <a:moveTo>
                    <a:pt x="183" y="0"/>
                  </a:moveTo>
                  <a:lnTo>
                    <a:pt x="0" y="21600"/>
                  </a:lnTo>
                  <a:lnTo>
                    <a:pt x="17595" y="21567"/>
                  </a:lnTo>
                  <a:lnTo>
                    <a:pt x="21556" y="18196"/>
                  </a:lnTo>
                  <a:lnTo>
                    <a:pt x="21600" y="41"/>
                  </a:lnTo>
                  <a:lnTo>
                    <a:pt x="183" y="0"/>
                  </a:lnTo>
                  <a:close/>
                </a:path>
              </a:pathLst>
            </a:cu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57" name="三角形"/>
            <p:cNvSpPr/>
            <p:nvPr/>
          </p:nvSpPr>
          <p:spPr>
            <a:xfrm>
              <a:off x="1502106" y="1702098"/>
              <a:ext cx="297876" cy="34074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810" y="0"/>
                  </a:lnTo>
                  <a:lnTo>
                    <a:pt x="21600" y="3035"/>
                  </a:lnTo>
                  <a:lnTo>
                    <a:pt x="0" y="21600"/>
                  </a:lnTo>
                  <a:close/>
                </a:path>
              </a:pathLst>
            </a:custGeom>
            <a:solidFill>
              <a:srgbClr val="929292"/>
            </a:solid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58" name="線"/>
            <p:cNvSpPr/>
            <p:nvPr/>
          </p:nvSpPr>
          <p:spPr>
            <a:xfrm>
              <a:off x="225020" y="280911"/>
              <a:ext cx="1242381"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59" name="線"/>
            <p:cNvSpPr/>
            <p:nvPr/>
          </p:nvSpPr>
          <p:spPr>
            <a:xfrm>
              <a:off x="225020" y="552239"/>
              <a:ext cx="1242381"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60" name="線"/>
            <p:cNvSpPr/>
            <p:nvPr/>
          </p:nvSpPr>
          <p:spPr>
            <a:xfrm>
              <a:off x="225020" y="823567"/>
              <a:ext cx="1242381"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61" name=".py"/>
            <p:cNvSpPr txBox="1"/>
            <p:nvPr/>
          </p:nvSpPr>
          <p:spPr>
            <a:xfrm>
              <a:off x="441347" y="1082195"/>
              <a:ext cx="809727" cy="584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800">
                  <a:latin typeface="+mn-lt"/>
                  <a:ea typeface="+mn-ea"/>
                  <a:cs typeface="+mn-cs"/>
                  <a:sym typeface="ヒラギノ角ゴ ProN W3"/>
                </a:defRPr>
              </a:lvl1pPr>
            </a:lstStyle>
            <a:p>
              <a:r>
                <a:t>.py</a:t>
              </a:r>
            </a:p>
          </p:txBody>
        </p:sp>
      </p:grpSp>
      <p:grpSp>
        <p:nvGrpSpPr>
          <p:cNvPr id="469" name="グループ"/>
          <p:cNvGrpSpPr/>
          <p:nvPr/>
        </p:nvGrpSpPr>
        <p:grpSpPr>
          <a:xfrm>
            <a:off x="19868726" y="9692113"/>
            <a:ext cx="1829281" cy="2071486"/>
            <a:chOff x="0" y="0"/>
            <a:chExt cx="1829279" cy="2071484"/>
          </a:xfrm>
        </p:grpSpPr>
        <p:sp>
          <p:nvSpPr>
            <p:cNvPr id="463" name="図形"/>
            <p:cNvSpPr/>
            <p:nvPr/>
          </p:nvSpPr>
          <p:spPr>
            <a:xfrm>
              <a:off x="0" y="0"/>
              <a:ext cx="1829280" cy="2071485"/>
            </a:xfrm>
            <a:custGeom>
              <a:avLst/>
              <a:gdLst/>
              <a:ahLst/>
              <a:cxnLst>
                <a:cxn ang="0">
                  <a:pos x="wd2" y="hd2"/>
                </a:cxn>
                <a:cxn ang="5400000">
                  <a:pos x="wd2" y="hd2"/>
                </a:cxn>
                <a:cxn ang="10800000">
                  <a:pos x="wd2" y="hd2"/>
                </a:cxn>
                <a:cxn ang="16200000">
                  <a:pos x="wd2" y="hd2"/>
                </a:cxn>
              </a:cxnLst>
              <a:rect l="0" t="0" r="r" b="b"/>
              <a:pathLst>
                <a:path w="21600" h="21600" extrusionOk="0">
                  <a:moveTo>
                    <a:pt x="183" y="0"/>
                  </a:moveTo>
                  <a:lnTo>
                    <a:pt x="0" y="21600"/>
                  </a:lnTo>
                  <a:lnTo>
                    <a:pt x="17595" y="21567"/>
                  </a:lnTo>
                  <a:lnTo>
                    <a:pt x="21556" y="18196"/>
                  </a:lnTo>
                  <a:lnTo>
                    <a:pt x="21600" y="41"/>
                  </a:lnTo>
                  <a:lnTo>
                    <a:pt x="183" y="0"/>
                  </a:lnTo>
                  <a:close/>
                </a:path>
              </a:pathLst>
            </a:cu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64" name="三角形"/>
            <p:cNvSpPr/>
            <p:nvPr/>
          </p:nvSpPr>
          <p:spPr>
            <a:xfrm>
              <a:off x="1502106" y="1702098"/>
              <a:ext cx="297876" cy="34074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810" y="0"/>
                  </a:lnTo>
                  <a:lnTo>
                    <a:pt x="21600" y="3035"/>
                  </a:lnTo>
                  <a:lnTo>
                    <a:pt x="0" y="21600"/>
                  </a:lnTo>
                  <a:close/>
                </a:path>
              </a:pathLst>
            </a:custGeom>
            <a:solidFill>
              <a:srgbClr val="929292"/>
            </a:solid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65" name="線"/>
            <p:cNvSpPr/>
            <p:nvPr/>
          </p:nvSpPr>
          <p:spPr>
            <a:xfrm>
              <a:off x="225020" y="280911"/>
              <a:ext cx="1242381"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66" name="線"/>
            <p:cNvSpPr/>
            <p:nvPr/>
          </p:nvSpPr>
          <p:spPr>
            <a:xfrm>
              <a:off x="225020" y="552239"/>
              <a:ext cx="1242381"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67" name="線"/>
            <p:cNvSpPr/>
            <p:nvPr/>
          </p:nvSpPr>
          <p:spPr>
            <a:xfrm>
              <a:off x="225020" y="823567"/>
              <a:ext cx="1242381"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68" name=".py"/>
            <p:cNvSpPr txBox="1"/>
            <p:nvPr/>
          </p:nvSpPr>
          <p:spPr>
            <a:xfrm>
              <a:off x="441347" y="1082195"/>
              <a:ext cx="809727" cy="584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800">
                  <a:latin typeface="+mn-lt"/>
                  <a:ea typeface="+mn-ea"/>
                  <a:cs typeface="+mn-cs"/>
                  <a:sym typeface="ヒラギノ角ゴ ProN W3"/>
                </a:defRPr>
              </a:lvl1pPr>
            </a:lstStyle>
            <a:p>
              <a:r>
                <a:t>.py</a:t>
              </a:r>
            </a:p>
          </p:txBody>
        </p:sp>
      </p:grpSp>
      <p:sp>
        <p:nvSpPr>
          <p:cNvPr id="470" name="標準ライブラリと外部ライブラリがある"/>
          <p:cNvSpPr txBox="1"/>
          <p:nvPr/>
        </p:nvSpPr>
        <p:spPr>
          <a:xfrm>
            <a:off x="494046" y="4589741"/>
            <a:ext cx="8115301" cy="552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latin typeface="+mn-lt"/>
                <a:ea typeface="+mn-ea"/>
                <a:cs typeface="+mn-cs"/>
                <a:sym typeface="ヒラギノ角ゴ ProN W3"/>
              </a:defRPr>
            </a:lvl1pPr>
          </a:lstStyle>
          <a:p>
            <a:r>
              <a:t>標準ライブラリと外部ライブラリがある</a:t>
            </a:r>
          </a:p>
        </p:txBody>
      </p:sp>
      <p:sp>
        <p:nvSpPr>
          <p:cNvPr id="471" name="標準ライブラリ"/>
          <p:cNvSpPr txBox="1"/>
          <p:nvPr/>
        </p:nvSpPr>
        <p:spPr>
          <a:xfrm>
            <a:off x="582566" y="5577671"/>
            <a:ext cx="3225801" cy="552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latin typeface="+mn-lt"/>
                <a:ea typeface="+mn-ea"/>
                <a:cs typeface="+mn-cs"/>
                <a:sym typeface="ヒラギノ角ゴ ProN W3"/>
              </a:defRPr>
            </a:lvl1pPr>
          </a:lstStyle>
          <a:p>
            <a:r>
              <a:t>標準ライブラリ</a:t>
            </a:r>
          </a:p>
        </p:txBody>
      </p:sp>
      <p:sp>
        <p:nvSpPr>
          <p:cNvPr id="472" name="インストールすればすぐ使える"/>
          <p:cNvSpPr txBox="1"/>
          <p:nvPr/>
        </p:nvSpPr>
        <p:spPr>
          <a:xfrm>
            <a:off x="582939" y="6334375"/>
            <a:ext cx="6288406" cy="5524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latin typeface="+mn-lt"/>
                <a:ea typeface="+mn-ea"/>
                <a:cs typeface="+mn-cs"/>
                <a:sym typeface="ヒラギノ角ゴ ProN W3"/>
              </a:defRPr>
            </a:lvl1pPr>
          </a:lstStyle>
          <a:p>
            <a:r>
              <a:t>インストールすればすぐ使える</a:t>
            </a:r>
          </a:p>
        </p:txBody>
      </p:sp>
      <p:sp>
        <p:nvSpPr>
          <p:cNvPr id="473" name="外部ライブラリ"/>
          <p:cNvSpPr txBox="1"/>
          <p:nvPr/>
        </p:nvSpPr>
        <p:spPr>
          <a:xfrm>
            <a:off x="582566" y="7553531"/>
            <a:ext cx="3225801" cy="552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latin typeface="+mn-lt"/>
                <a:ea typeface="+mn-ea"/>
                <a:cs typeface="+mn-cs"/>
                <a:sym typeface="ヒラギノ角ゴ ProN W3"/>
              </a:defRPr>
            </a:lvl1pPr>
          </a:lstStyle>
          <a:p>
            <a:r>
              <a:t>外部ライブラリ</a:t>
            </a:r>
          </a:p>
        </p:txBody>
      </p:sp>
      <p:sp>
        <p:nvSpPr>
          <p:cNvPr id="474" name="非常に多くの種類があるので、必要な…"/>
          <p:cNvSpPr txBox="1"/>
          <p:nvPr/>
        </p:nvSpPr>
        <p:spPr>
          <a:xfrm>
            <a:off x="545477" y="8355307"/>
            <a:ext cx="7644131" cy="12255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500">
                <a:latin typeface="+mn-lt"/>
                <a:ea typeface="+mn-ea"/>
                <a:cs typeface="+mn-cs"/>
                <a:sym typeface="ヒラギノ角ゴ ProN W3"/>
              </a:defRPr>
            </a:pPr>
            <a:r>
              <a:t>非常に多くの種類があるので、必要な</a:t>
            </a:r>
          </a:p>
          <a:p>
            <a:pPr algn="l">
              <a:defRPr sz="3500">
                <a:latin typeface="+mn-lt"/>
                <a:ea typeface="+mn-ea"/>
                <a:cs typeface="+mn-cs"/>
                <a:sym typeface="ヒラギノ角ゴ ProN W3"/>
              </a:defRPr>
            </a:pPr>
            <a:r>
              <a:t>ものをダウンロードしてから使用する</a:t>
            </a:r>
          </a:p>
        </p:txBody>
      </p:sp>
      <p:sp>
        <p:nvSpPr>
          <p:cNvPr id="475" name="ここでは次回から多用する…"/>
          <p:cNvSpPr txBox="1"/>
          <p:nvPr/>
        </p:nvSpPr>
        <p:spPr>
          <a:xfrm>
            <a:off x="843959" y="10517321"/>
            <a:ext cx="7047167" cy="1898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500">
                <a:latin typeface="+mn-lt"/>
                <a:ea typeface="+mn-ea"/>
                <a:cs typeface="+mn-cs"/>
                <a:sym typeface="ヒラギノ角ゴ ProN W3"/>
              </a:defRPr>
            </a:pPr>
            <a:r>
              <a:t>ここでは次回から多用する</a:t>
            </a:r>
          </a:p>
          <a:p>
            <a:pPr>
              <a:defRPr sz="3500">
                <a:latin typeface="+mn-lt"/>
                <a:ea typeface="+mn-ea"/>
                <a:cs typeface="+mn-cs"/>
                <a:sym typeface="ヒラギノ角ゴ ProN W3"/>
              </a:defRPr>
            </a:pPr>
            <a:r>
              <a:t>numpy、pandas、matplotlib</a:t>
            </a:r>
          </a:p>
          <a:p>
            <a:pPr>
              <a:defRPr sz="3500">
                <a:latin typeface="+mn-lt"/>
                <a:ea typeface="+mn-ea"/>
                <a:cs typeface="+mn-cs"/>
                <a:sym typeface="ヒラギノ角ゴ ProN W3"/>
              </a:defRPr>
            </a:pPr>
            <a:r>
              <a:t>の3つライブラリを使用してみます</a:t>
            </a:r>
          </a:p>
        </p:txBody>
      </p:sp>
      <p:sp>
        <p:nvSpPr>
          <p:cNvPr id="476" name="ライブラリを読み込むと、ライブラリに含まれる多くの関数などの機能を追加できる"/>
          <p:cNvSpPr txBox="1"/>
          <p:nvPr/>
        </p:nvSpPr>
        <p:spPr>
          <a:xfrm>
            <a:off x="2780305" y="2787956"/>
            <a:ext cx="19382741"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atin typeface="+mn-lt"/>
                <a:ea typeface="+mn-ea"/>
                <a:cs typeface="+mn-cs"/>
                <a:sym typeface="ヒラギノ角ゴ ProN W3"/>
              </a:defRPr>
            </a:lvl1pPr>
          </a:lstStyle>
          <a:p>
            <a:r>
              <a:t>ライブラリを読み込むと、ライブラリに含まれる多くの関数などの機能を追加できる</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00" name="ライブラリについて"/>
          <p:cNvSpPr txBox="1"/>
          <p:nvPr/>
        </p:nvSpPr>
        <p:spPr>
          <a:xfrm>
            <a:off x="7434985" y="251638"/>
            <a:ext cx="9514031"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ライブラリについて</a:t>
            </a:r>
          </a:p>
        </p:txBody>
      </p:sp>
      <p:sp>
        <p:nvSpPr>
          <p:cNvPr id="601" name="ライブラリはimport文でプログラムに取り込む"/>
          <p:cNvSpPr txBox="1"/>
          <p:nvPr/>
        </p:nvSpPr>
        <p:spPr>
          <a:xfrm>
            <a:off x="5976442" y="2155800"/>
            <a:ext cx="10890505"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atin typeface="+mn-lt"/>
                <a:ea typeface="+mn-ea"/>
                <a:cs typeface="+mn-cs"/>
                <a:sym typeface="ヒラギノ角ゴ ProN W3"/>
              </a:defRPr>
            </a:lvl1pPr>
          </a:lstStyle>
          <a:p>
            <a:r>
              <a:t>ライブラリはimport文でプログラムに取り込む</a:t>
            </a:r>
          </a:p>
        </p:txBody>
      </p:sp>
      <p:sp>
        <p:nvSpPr>
          <p:cNvPr id="602" name="import matplotlib"/>
          <p:cNvSpPr txBox="1"/>
          <p:nvPr/>
        </p:nvSpPr>
        <p:spPr>
          <a:xfrm>
            <a:off x="2620198" y="3284993"/>
            <a:ext cx="4852417"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000">
                <a:solidFill>
                  <a:schemeClr val="accent5">
                    <a:hueOff val="-82419"/>
                    <a:satOff val="-9513"/>
                    <a:lumOff val="-16343"/>
                  </a:schemeClr>
                </a:solidFill>
              </a:defRPr>
            </a:lvl1pPr>
          </a:lstStyle>
          <a:p>
            <a:r>
              <a:t>import matplotlib</a:t>
            </a:r>
          </a:p>
        </p:txBody>
      </p:sp>
      <p:sp>
        <p:nvSpPr>
          <p:cNvPr id="603" name="import matplotlib.pyplot as plt"/>
          <p:cNvSpPr txBox="1"/>
          <p:nvPr/>
        </p:nvSpPr>
        <p:spPr>
          <a:xfrm>
            <a:off x="2592839" y="8210461"/>
            <a:ext cx="8405877"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000">
                <a:solidFill>
                  <a:schemeClr val="accent5">
                    <a:hueOff val="-82419"/>
                    <a:satOff val="-9513"/>
                    <a:lumOff val="-16343"/>
                  </a:schemeClr>
                </a:solidFill>
              </a:defRPr>
            </a:lvl1pPr>
          </a:lstStyle>
          <a:p>
            <a:r>
              <a:t>import matplotlib.pyplot as plt</a:t>
            </a:r>
          </a:p>
        </p:txBody>
      </p:sp>
      <p:sp>
        <p:nvSpPr>
          <p:cNvPr id="604" name="matplotlibをインポートする"/>
          <p:cNvSpPr txBox="1"/>
          <p:nvPr/>
        </p:nvSpPr>
        <p:spPr>
          <a:xfrm>
            <a:off x="4853208" y="4414186"/>
            <a:ext cx="6657341"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atin typeface="+mn-lt"/>
                <a:ea typeface="+mn-ea"/>
                <a:cs typeface="+mn-cs"/>
                <a:sym typeface="ヒラギノ角ゴ ProN W3"/>
              </a:defRPr>
            </a:lvl1pPr>
          </a:lstStyle>
          <a:p>
            <a:r>
              <a:t>matplotlibをインポートする</a:t>
            </a:r>
          </a:p>
        </p:txBody>
      </p:sp>
      <p:sp>
        <p:nvSpPr>
          <p:cNvPr id="605" name="matplotlibの中のpyplotというモジュールをpltと省略してインポートする"/>
          <p:cNvSpPr txBox="1"/>
          <p:nvPr/>
        </p:nvSpPr>
        <p:spPr>
          <a:xfrm>
            <a:off x="4868155" y="9418490"/>
            <a:ext cx="16923005"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atin typeface="+mn-lt"/>
                <a:ea typeface="+mn-ea"/>
                <a:cs typeface="+mn-cs"/>
                <a:sym typeface="ヒラギノ角ゴ ProN W3"/>
              </a:defRPr>
            </a:lvl1pPr>
          </a:lstStyle>
          <a:p>
            <a:r>
              <a:t>matplotlibの中のpyplotというモジュールをpltと省略してインポートする</a:t>
            </a:r>
          </a:p>
        </p:txBody>
      </p:sp>
      <p:sp>
        <p:nvSpPr>
          <p:cNvPr id="606" name="from matplotlib import pyplot"/>
          <p:cNvSpPr txBox="1"/>
          <p:nvPr/>
        </p:nvSpPr>
        <p:spPr>
          <a:xfrm>
            <a:off x="2592840" y="5685193"/>
            <a:ext cx="8442453"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000">
                <a:solidFill>
                  <a:schemeClr val="accent5">
                    <a:hueOff val="-82419"/>
                    <a:satOff val="-9513"/>
                    <a:lumOff val="-16343"/>
                  </a:schemeClr>
                </a:solidFill>
              </a:defRPr>
            </a:lvl1pPr>
          </a:lstStyle>
          <a:p>
            <a:r>
              <a:t>from matplotlib import pyplot </a:t>
            </a:r>
          </a:p>
        </p:txBody>
      </p:sp>
      <p:sp>
        <p:nvSpPr>
          <p:cNvPr id="607" name="matplotlibの中のpyplotというモジュールのみをインポートする"/>
          <p:cNvSpPr txBox="1"/>
          <p:nvPr/>
        </p:nvSpPr>
        <p:spPr>
          <a:xfrm>
            <a:off x="4815693" y="6814386"/>
            <a:ext cx="14783817"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atin typeface="+mn-lt"/>
                <a:ea typeface="+mn-ea"/>
                <a:cs typeface="+mn-cs"/>
                <a:sym typeface="ヒラギノ角ゴ ProN W3"/>
              </a:defRPr>
            </a:lvl1pPr>
          </a:lstStyle>
          <a:p>
            <a:r>
              <a:t>matplotlibの中のpyplotというモジュールのみをインポートする</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05673360-71C2-4159-BC97-CAEE6F921D01}"/>
              </a:ext>
            </a:extLst>
          </p:cNvPr>
          <p:cNvPicPr>
            <a:picLocks noChangeAspect="1"/>
          </p:cNvPicPr>
          <p:nvPr/>
        </p:nvPicPr>
        <p:blipFill>
          <a:blip r:embed="rId2"/>
          <a:stretch>
            <a:fillRect/>
          </a:stretch>
        </p:blipFill>
        <p:spPr>
          <a:xfrm>
            <a:off x="4664508" y="2527734"/>
            <a:ext cx="13616596" cy="10394349"/>
          </a:xfrm>
          <a:prstGeom prst="rect">
            <a:avLst/>
          </a:prstGeom>
        </p:spPr>
      </p:pic>
      <p:sp>
        <p:nvSpPr>
          <p:cNvPr id="169" name="四角形"/>
          <p:cNvSpPr/>
          <p:nvPr/>
        </p:nvSpPr>
        <p:spPr>
          <a:xfrm>
            <a:off x="-9021" y="-24203"/>
            <a:ext cx="24402042" cy="1744021"/>
          </a:xfrm>
          <a:prstGeom prst="rect">
            <a:avLst/>
          </a:prstGeom>
          <a:gradFill>
            <a:gsLst>
              <a:gs pos="0">
                <a:srgbClr val="373130"/>
              </a:gs>
              <a:gs pos="100000">
                <a:srgbClr val="CDD3D5"/>
              </a:gs>
            </a:gsLst>
            <a:lin ang="5400000"/>
          </a:gradFill>
          <a:ln w="12700">
            <a:miter lim="400000"/>
          </a:ln>
        </p:spPr>
        <p:txBody>
          <a:bodyPr lIns="50800" tIns="50800" rIns="50800" bIns="50800" anchor="ctr"/>
          <a:lstStyle/>
          <a:p>
            <a:pPr defTabSz="825500">
              <a:defRPr sz="3200">
                <a:solidFill>
                  <a:srgbClr val="FFFFFF"/>
                </a:solidFill>
              </a:defRPr>
            </a:pPr>
            <a:endParaRPr/>
          </a:p>
        </p:txBody>
      </p:sp>
      <p:sp>
        <p:nvSpPr>
          <p:cNvPr id="10" name="楕円">
            <a:extLst>
              <a:ext uri="{FF2B5EF4-FFF2-40B4-BE49-F238E27FC236}">
                <a16:creationId xmlns:a16="http://schemas.microsoft.com/office/drawing/2014/main" id="{C8502DE6-029A-40A3-B1BC-648D543B7494}"/>
              </a:ext>
            </a:extLst>
          </p:cNvPr>
          <p:cNvSpPr/>
          <p:nvPr/>
        </p:nvSpPr>
        <p:spPr>
          <a:xfrm>
            <a:off x="5742253" y="8219501"/>
            <a:ext cx="4154553" cy="934597"/>
          </a:xfrm>
          <a:prstGeom prst="ellipse">
            <a:avLst/>
          </a:prstGeom>
          <a:ln w="88900">
            <a:solidFill>
              <a:srgbClr val="FF0000"/>
            </a:solidFill>
            <a:miter lim="400000"/>
          </a:ln>
        </p:spPr>
        <p:txBody>
          <a:bodyPr lIns="38100" tIns="38100" rIns="38100" bIns="38100" anchor="ctr"/>
          <a:lstStyle/>
          <a:p>
            <a:pPr defTabSz="825500">
              <a:defRPr sz="3000">
                <a:solidFill>
                  <a:srgbClr val="FFFFFF"/>
                </a:solidFill>
              </a:defRPr>
            </a:pPr>
            <a:endParaRPr/>
          </a:p>
        </p:txBody>
      </p:sp>
      <p:sp>
        <p:nvSpPr>
          <p:cNvPr id="6" name="Anacondaを起動しよう">
            <a:extLst>
              <a:ext uri="{FF2B5EF4-FFF2-40B4-BE49-F238E27FC236}">
                <a16:creationId xmlns:a16="http://schemas.microsoft.com/office/drawing/2014/main" id="{07501922-B7B1-4D86-8FBE-FBA889C84E2D}"/>
              </a:ext>
            </a:extLst>
          </p:cNvPr>
          <p:cNvSpPr txBox="1"/>
          <p:nvPr/>
        </p:nvSpPr>
        <p:spPr>
          <a:xfrm>
            <a:off x="6334358" y="311764"/>
            <a:ext cx="12179616" cy="1072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6300">
                <a:solidFill>
                  <a:srgbClr val="FFFFFE"/>
                </a:solidFill>
                <a:latin typeface="ヒラギノ丸ゴ ProN W4"/>
                <a:ea typeface="ヒラギノ丸ゴ ProN W4"/>
                <a:cs typeface="ヒラギノ丸ゴ ProN W4"/>
                <a:sym typeface="ヒラギノ丸ゴ ProN W4"/>
              </a:defRPr>
            </a:lvl1pPr>
          </a:lstStyle>
          <a:p>
            <a:r>
              <a:rPr lang="en-US" altLang="ja-JP" dirty="0" err="1"/>
              <a:t>Winpython</a:t>
            </a:r>
            <a:r>
              <a:rPr dirty="0" err="1"/>
              <a:t>を起動しよう</a:t>
            </a:r>
            <a:r>
              <a:rPr lang="en-US" dirty="0"/>
              <a:t>(Windows)</a:t>
            </a:r>
            <a:endParaRPr dirty="0"/>
          </a:p>
        </p:txBody>
      </p:sp>
    </p:spTree>
    <p:extLst>
      <p:ext uri="{BB962C8B-B14F-4D97-AF65-F5344CB8AC3E}">
        <p14:creationId xmlns:p14="http://schemas.microsoft.com/office/powerpoint/2010/main" val="1927920226"/>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10" name="numpyとpandas"/>
          <p:cNvSpPr txBox="1"/>
          <p:nvPr/>
        </p:nvSpPr>
        <p:spPr>
          <a:xfrm>
            <a:off x="6308079" y="324932"/>
            <a:ext cx="11799047"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numpyとpandas</a:t>
            </a:r>
          </a:p>
        </p:txBody>
      </p:sp>
      <p:sp>
        <p:nvSpPr>
          <p:cNvPr id="611" name="numpyは数値計算に優れたライブラリ…"/>
          <p:cNvSpPr txBox="1"/>
          <p:nvPr/>
        </p:nvSpPr>
        <p:spPr>
          <a:xfrm>
            <a:off x="7292860" y="2068564"/>
            <a:ext cx="9798280" cy="1416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100">
                <a:latin typeface="+mn-lt"/>
                <a:ea typeface="+mn-ea"/>
                <a:cs typeface="+mn-cs"/>
                <a:sym typeface="ヒラギノ角ゴ ProN W3"/>
              </a:defRPr>
            </a:pPr>
            <a:r>
              <a:t>numpyは数値計算に優れたライブラリ</a:t>
            </a:r>
          </a:p>
          <a:p>
            <a:pPr>
              <a:defRPr sz="4100">
                <a:latin typeface="+mn-lt"/>
                <a:ea typeface="+mn-ea"/>
                <a:cs typeface="+mn-cs"/>
                <a:sym typeface="ヒラギノ角ゴ ProN W3"/>
              </a:defRPr>
            </a:pPr>
            <a:r>
              <a:t>pandasはデータ操作に優れたライブラリ</a:t>
            </a:r>
          </a:p>
        </p:txBody>
      </p:sp>
      <p:sp>
        <p:nvSpPr>
          <p:cNvPr id="612" name="import numpy as np"/>
          <p:cNvSpPr txBox="1"/>
          <p:nvPr/>
        </p:nvSpPr>
        <p:spPr>
          <a:xfrm>
            <a:off x="9262649" y="4497997"/>
            <a:ext cx="5858702" cy="70485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500">
                <a:latin typeface="+mn-lt"/>
                <a:ea typeface="+mn-ea"/>
                <a:cs typeface="+mn-cs"/>
                <a:sym typeface="ヒラギノ角ゴ ProN W3"/>
              </a:defRPr>
            </a:lvl1pPr>
          </a:lstStyle>
          <a:p>
            <a:r>
              <a:t>import numpy as np</a:t>
            </a:r>
          </a:p>
        </p:txBody>
      </p:sp>
      <p:sp>
        <p:nvSpPr>
          <p:cNvPr id="613" name="import pandas as pd"/>
          <p:cNvSpPr txBox="1"/>
          <p:nvPr/>
        </p:nvSpPr>
        <p:spPr>
          <a:xfrm>
            <a:off x="9204528" y="5283727"/>
            <a:ext cx="6006148" cy="70485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500">
                <a:latin typeface="+mn-lt"/>
                <a:ea typeface="+mn-ea"/>
                <a:cs typeface="+mn-cs"/>
                <a:sym typeface="ヒラギノ角ゴ ProN W3"/>
              </a:defRPr>
            </a:lvl1pPr>
          </a:lstStyle>
          <a:p>
            <a:r>
              <a:t>import pandas as pd</a:t>
            </a:r>
          </a:p>
        </p:txBody>
      </p:sp>
      <p:sp>
        <p:nvSpPr>
          <p:cNvPr id="614" name="この1文で、”np(pd)という別名をつけてnumpy(pandas)を読み込む”という…"/>
          <p:cNvSpPr txBox="1"/>
          <p:nvPr/>
        </p:nvSpPr>
        <p:spPr>
          <a:xfrm>
            <a:off x="3214459" y="6749134"/>
            <a:ext cx="17986287" cy="1416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100">
                <a:latin typeface="+mn-lt"/>
                <a:ea typeface="+mn-ea"/>
                <a:cs typeface="+mn-cs"/>
                <a:sym typeface="ヒラギノ角ゴ ProN W3"/>
              </a:defRPr>
            </a:pPr>
            <a:r>
              <a:t>この1文で、”np(pd)という別名をつけてnumpy(pandas)を読み込む”という</a:t>
            </a:r>
          </a:p>
          <a:p>
            <a:pPr algn="l">
              <a:defRPr sz="4100">
                <a:latin typeface="+mn-lt"/>
                <a:ea typeface="+mn-ea"/>
                <a:cs typeface="+mn-cs"/>
                <a:sym typeface="ヒラギノ角ゴ ProN W3"/>
              </a:defRPr>
            </a:pPr>
            <a:r>
              <a:t>意味になります。</a:t>
            </a:r>
          </a:p>
        </p:txBody>
      </p:sp>
      <p:sp>
        <p:nvSpPr>
          <p:cNvPr id="615" name="使うときは”np.処理の名前(クラスと言います)”のように、頭にnp.(or pd.)をつけます"/>
          <p:cNvSpPr txBox="1"/>
          <p:nvPr/>
        </p:nvSpPr>
        <p:spPr>
          <a:xfrm>
            <a:off x="2540126" y="9095946"/>
            <a:ext cx="19856286" cy="628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100">
                <a:latin typeface="+mn-lt"/>
                <a:ea typeface="+mn-ea"/>
                <a:cs typeface="+mn-cs"/>
                <a:sym typeface="ヒラギノ角ゴ ProN W3"/>
              </a:defRPr>
            </a:pPr>
            <a:r>
              <a:t>使うときは”</a:t>
            </a:r>
            <a:r>
              <a:rPr>
                <a:latin typeface="ヒラギノ角ゴ ProN W6"/>
                <a:ea typeface="ヒラギノ角ゴ ProN W6"/>
                <a:cs typeface="ヒラギノ角ゴ ProN W6"/>
                <a:sym typeface="ヒラギノ角ゴ ProN W6"/>
              </a:rPr>
              <a:t>np.処理の名前</a:t>
            </a:r>
            <a:r>
              <a:t>(クラスと言います)”のように、頭にnp.(</a:t>
            </a:r>
            <a:r>
              <a:rPr sz="3200"/>
              <a:t>or </a:t>
            </a:r>
            <a:r>
              <a:t>pd.)をつけます</a:t>
            </a:r>
          </a:p>
        </p:txBody>
      </p:sp>
      <p:sp>
        <p:nvSpPr>
          <p:cNvPr id="616" name="これでそれぞれのライブラリが持つクラスという機能を使用することが出来ます。"/>
          <p:cNvSpPr txBox="1"/>
          <p:nvPr/>
        </p:nvSpPr>
        <p:spPr>
          <a:xfrm>
            <a:off x="2540126" y="10191723"/>
            <a:ext cx="19276061" cy="628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100">
                <a:latin typeface="+mn-lt"/>
                <a:ea typeface="+mn-ea"/>
                <a:cs typeface="+mn-cs"/>
                <a:sym typeface="ヒラギノ角ゴ ProN W3"/>
              </a:defRPr>
            </a:lvl1pPr>
          </a:lstStyle>
          <a:p>
            <a:r>
              <a:t>これでそれぞれのライブラリが持つクラスという機能を使用することが出来ます。</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19" name="numpyのarrayについて"/>
          <p:cNvSpPr txBox="1"/>
          <p:nvPr/>
        </p:nvSpPr>
        <p:spPr>
          <a:xfrm>
            <a:off x="7434985" y="251638"/>
            <a:ext cx="9514031"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numpyのarrayについて</a:t>
            </a:r>
          </a:p>
        </p:txBody>
      </p:sp>
      <p:sp>
        <p:nvSpPr>
          <p:cNvPr id="620" name="numpyのarrayというクラスを使ってみましょう"/>
          <p:cNvSpPr txBox="1"/>
          <p:nvPr/>
        </p:nvSpPr>
        <p:spPr>
          <a:xfrm>
            <a:off x="6445681" y="2040677"/>
            <a:ext cx="11492638" cy="628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numpyのarrayというクラスを使ってみましょう</a:t>
            </a:r>
          </a:p>
        </p:txBody>
      </p:sp>
      <p:sp>
        <p:nvSpPr>
          <p:cNvPr id="621" name="リストを用いてarrayを作ります。"/>
          <p:cNvSpPr txBox="1"/>
          <p:nvPr/>
        </p:nvSpPr>
        <p:spPr>
          <a:xfrm>
            <a:off x="8142624" y="2879105"/>
            <a:ext cx="8129957" cy="628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リストを用いてarrayを作ります。</a:t>
            </a:r>
          </a:p>
        </p:txBody>
      </p:sp>
      <p:sp>
        <p:nvSpPr>
          <p:cNvPr id="622" name="変数 = np.array(リスト)"/>
          <p:cNvSpPr txBox="1"/>
          <p:nvPr/>
        </p:nvSpPr>
        <p:spPr>
          <a:xfrm>
            <a:off x="7901159" y="3853077"/>
            <a:ext cx="8612887" cy="831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700">
                <a:latin typeface="+mn-lt"/>
                <a:ea typeface="+mn-ea"/>
                <a:cs typeface="+mn-cs"/>
                <a:sym typeface="ヒラギノ角ゴ ProN W3"/>
              </a:defRPr>
            </a:lvl1pPr>
          </a:lstStyle>
          <a:p>
            <a:r>
              <a:t>変数 =　np.array(リスト)</a:t>
            </a:r>
          </a:p>
        </p:txBody>
      </p:sp>
      <p:sp>
        <p:nvSpPr>
          <p:cNvPr id="623" name="sample = np.array([1,2,3,4,5])…"/>
          <p:cNvSpPr txBox="1"/>
          <p:nvPr/>
        </p:nvSpPr>
        <p:spPr>
          <a:xfrm>
            <a:off x="3837539" y="7402422"/>
            <a:ext cx="8074375" cy="3257302"/>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defRPr sz="4100">
                <a:latin typeface="+mn-lt"/>
                <a:ea typeface="+mn-ea"/>
                <a:cs typeface="+mn-cs"/>
                <a:sym typeface="ヒラギノ角ゴ ProN W3"/>
              </a:defRPr>
            </a:pPr>
            <a:r>
              <a:rPr lang="en-US" dirty="0"/>
              <a:t>import </a:t>
            </a:r>
            <a:r>
              <a:rPr lang="en-US" dirty="0" err="1"/>
              <a:t>numpy</a:t>
            </a:r>
            <a:r>
              <a:rPr lang="en-US" dirty="0"/>
              <a:t> as np</a:t>
            </a:r>
          </a:p>
          <a:p>
            <a:pPr algn="l">
              <a:defRPr sz="4100">
                <a:latin typeface="+mn-lt"/>
                <a:ea typeface="+mn-ea"/>
                <a:cs typeface="+mn-cs"/>
                <a:sym typeface="ヒラギノ角ゴ ProN W3"/>
              </a:defRPr>
            </a:pPr>
            <a:endParaRPr lang="en-US" dirty="0"/>
          </a:p>
          <a:p>
            <a:pPr algn="l">
              <a:defRPr sz="4100">
                <a:latin typeface="+mn-lt"/>
                <a:ea typeface="+mn-ea"/>
                <a:cs typeface="+mn-cs"/>
                <a:sym typeface="ヒラギノ角ゴ ProN W3"/>
              </a:defRPr>
            </a:pPr>
            <a:r>
              <a:rPr dirty="0"/>
              <a:t>sample = </a:t>
            </a:r>
            <a:r>
              <a:rPr dirty="0" err="1"/>
              <a:t>np.array</a:t>
            </a:r>
            <a:r>
              <a:rPr dirty="0"/>
              <a:t>([1,2,3,4,5])</a:t>
            </a:r>
          </a:p>
          <a:p>
            <a:pPr algn="l">
              <a:defRPr sz="4100">
                <a:latin typeface="+mn-lt"/>
                <a:ea typeface="+mn-ea"/>
                <a:cs typeface="+mn-cs"/>
                <a:sym typeface="ヒラギノ角ゴ ProN W3"/>
              </a:defRPr>
            </a:pPr>
            <a:r>
              <a:rPr dirty="0"/>
              <a:t>print(sample)</a:t>
            </a:r>
          </a:p>
          <a:p>
            <a:pPr algn="l">
              <a:defRPr sz="4100">
                <a:latin typeface="+mn-lt"/>
                <a:ea typeface="+mn-ea"/>
                <a:cs typeface="+mn-cs"/>
                <a:sym typeface="ヒラギノ角ゴ ProN W3"/>
              </a:defRPr>
            </a:pPr>
            <a:r>
              <a:rPr dirty="0"/>
              <a:t>print(type(sample)</a:t>
            </a:r>
          </a:p>
        </p:txBody>
      </p:sp>
      <p:sp>
        <p:nvSpPr>
          <p:cNvPr id="625" name="入力"/>
          <p:cNvSpPr txBox="1"/>
          <p:nvPr/>
        </p:nvSpPr>
        <p:spPr>
          <a:xfrm>
            <a:off x="6471306" y="6172758"/>
            <a:ext cx="1155701" cy="628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入力</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19" name="numpyのarrayについて"/>
          <p:cNvSpPr txBox="1"/>
          <p:nvPr/>
        </p:nvSpPr>
        <p:spPr>
          <a:xfrm>
            <a:off x="7434985" y="251638"/>
            <a:ext cx="9514031"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numpyのarrayについて</a:t>
            </a:r>
          </a:p>
        </p:txBody>
      </p:sp>
      <p:sp>
        <p:nvSpPr>
          <p:cNvPr id="620" name="numpyのarrayというクラスを使ってみましょう"/>
          <p:cNvSpPr txBox="1"/>
          <p:nvPr/>
        </p:nvSpPr>
        <p:spPr>
          <a:xfrm>
            <a:off x="6445681" y="2040677"/>
            <a:ext cx="11492638" cy="628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numpyのarrayというクラスを使ってみましょう</a:t>
            </a:r>
          </a:p>
        </p:txBody>
      </p:sp>
      <p:sp>
        <p:nvSpPr>
          <p:cNvPr id="621" name="リストを用いてarrayを作ります。"/>
          <p:cNvSpPr txBox="1"/>
          <p:nvPr/>
        </p:nvSpPr>
        <p:spPr>
          <a:xfrm>
            <a:off x="8142624" y="2879105"/>
            <a:ext cx="8129957" cy="628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リストを用いてarrayを作ります。</a:t>
            </a:r>
          </a:p>
        </p:txBody>
      </p:sp>
      <p:sp>
        <p:nvSpPr>
          <p:cNvPr id="622" name="変数 = np.array(リスト)"/>
          <p:cNvSpPr txBox="1"/>
          <p:nvPr/>
        </p:nvSpPr>
        <p:spPr>
          <a:xfrm>
            <a:off x="7901159" y="3853077"/>
            <a:ext cx="8612887" cy="831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700">
                <a:latin typeface="+mn-lt"/>
                <a:ea typeface="+mn-ea"/>
                <a:cs typeface="+mn-cs"/>
                <a:sym typeface="ヒラギノ角ゴ ProN W3"/>
              </a:defRPr>
            </a:lvl1pPr>
          </a:lstStyle>
          <a:p>
            <a:r>
              <a:t>変数 =　np.array(リスト)</a:t>
            </a:r>
          </a:p>
        </p:txBody>
      </p:sp>
      <p:sp>
        <p:nvSpPr>
          <p:cNvPr id="624" name="array[1,2,3,4,5]…"/>
          <p:cNvSpPr txBox="1"/>
          <p:nvPr/>
        </p:nvSpPr>
        <p:spPr>
          <a:xfrm>
            <a:off x="13653227" y="7955890"/>
            <a:ext cx="4285091" cy="1364476"/>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defRPr sz="4100">
                <a:latin typeface="+mn-lt"/>
                <a:ea typeface="+mn-ea"/>
                <a:cs typeface="+mn-cs"/>
                <a:sym typeface="ヒラギノ角ゴ ProN W3"/>
              </a:defRPr>
            </a:pPr>
            <a:r>
              <a:rPr dirty="0"/>
              <a:t>[1,2,3,4,5]</a:t>
            </a:r>
          </a:p>
          <a:p>
            <a:pPr algn="l">
              <a:defRPr sz="4100">
                <a:latin typeface="+mn-lt"/>
                <a:ea typeface="+mn-ea"/>
                <a:cs typeface="+mn-cs"/>
                <a:sym typeface="ヒラギノ角ゴ ProN W3"/>
              </a:defRPr>
            </a:pPr>
            <a:r>
              <a:rPr dirty="0" err="1"/>
              <a:t>numpy.ndarray</a:t>
            </a:r>
            <a:endParaRPr dirty="0"/>
          </a:p>
        </p:txBody>
      </p:sp>
      <p:sp>
        <p:nvSpPr>
          <p:cNvPr id="625" name="入力"/>
          <p:cNvSpPr txBox="1"/>
          <p:nvPr/>
        </p:nvSpPr>
        <p:spPr>
          <a:xfrm>
            <a:off x="6471306" y="6172758"/>
            <a:ext cx="1155701" cy="628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入力</a:t>
            </a:r>
          </a:p>
        </p:txBody>
      </p:sp>
      <p:sp>
        <p:nvSpPr>
          <p:cNvPr id="626" name="出力"/>
          <p:cNvSpPr txBox="1"/>
          <p:nvPr/>
        </p:nvSpPr>
        <p:spPr>
          <a:xfrm>
            <a:off x="15099155" y="6172758"/>
            <a:ext cx="1155701" cy="628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出力</a:t>
            </a:r>
          </a:p>
        </p:txBody>
      </p:sp>
      <p:sp>
        <p:nvSpPr>
          <p:cNvPr id="627" name="numpyが作るデータの型をnumpy配列…"/>
          <p:cNvSpPr txBox="1"/>
          <p:nvPr/>
        </p:nvSpPr>
        <p:spPr>
          <a:xfrm>
            <a:off x="14454404" y="9748298"/>
            <a:ext cx="7547459" cy="1162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300">
                <a:latin typeface="+mn-lt"/>
                <a:ea typeface="+mn-ea"/>
                <a:cs typeface="+mn-cs"/>
                <a:sym typeface="ヒラギノ角ゴ ProN W3"/>
              </a:defRPr>
            </a:pPr>
            <a:r>
              <a:t>numpyが作るデータの型をnumpy配列</a:t>
            </a:r>
          </a:p>
          <a:p>
            <a:pPr>
              <a:defRPr sz="3300">
                <a:latin typeface="+mn-lt"/>
                <a:ea typeface="+mn-ea"/>
                <a:cs typeface="+mn-cs"/>
                <a:sym typeface="ヒラギノ角ゴ ProN W3"/>
              </a:defRPr>
            </a:pPr>
            <a:r>
              <a:t>(ndarray)と言います</a:t>
            </a:r>
          </a:p>
        </p:txBody>
      </p:sp>
      <p:sp>
        <p:nvSpPr>
          <p:cNvPr id="12" name="sample = np.array([1,2,3,4,5])…">
            <a:extLst>
              <a:ext uri="{FF2B5EF4-FFF2-40B4-BE49-F238E27FC236}">
                <a16:creationId xmlns:a16="http://schemas.microsoft.com/office/drawing/2014/main" id="{E9788F52-9171-45EC-BB4B-839AA9CA0CD4}"/>
              </a:ext>
            </a:extLst>
          </p:cNvPr>
          <p:cNvSpPr txBox="1"/>
          <p:nvPr/>
        </p:nvSpPr>
        <p:spPr>
          <a:xfrm>
            <a:off x="3837539" y="7402422"/>
            <a:ext cx="7753099" cy="3257302"/>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defRPr sz="4100">
                <a:latin typeface="+mn-lt"/>
                <a:ea typeface="+mn-ea"/>
                <a:cs typeface="+mn-cs"/>
                <a:sym typeface="ヒラギノ角ゴ ProN W3"/>
              </a:defRPr>
            </a:pPr>
            <a:r>
              <a:rPr lang="en-US" dirty="0"/>
              <a:t>import </a:t>
            </a:r>
            <a:r>
              <a:rPr lang="en-US" dirty="0" err="1"/>
              <a:t>numpy</a:t>
            </a:r>
            <a:r>
              <a:rPr lang="en-US" dirty="0"/>
              <a:t> as np</a:t>
            </a:r>
          </a:p>
          <a:p>
            <a:pPr algn="l">
              <a:defRPr sz="4100">
                <a:latin typeface="+mn-lt"/>
                <a:ea typeface="+mn-ea"/>
                <a:cs typeface="+mn-cs"/>
                <a:sym typeface="ヒラギノ角ゴ ProN W3"/>
              </a:defRPr>
            </a:pPr>
            <a:endParaRPr lang="en-US" dirty="0"/>
          </a:p>
          <a:p>
            <a:pPr algn="l">
              <a:defRPr sz="4100">
                <a:latin typeface="+mn-lt"/>
                <a:ea typeface="+mn-ea"/>
                <a:cs typeface="+mn-cs"/>
                <a:sym typeface="ヒラギノ角ゴ ProN W3"/>
              </a:defRPr>
            </a:pPr>
            <a:r>
              <a:rPr dirty="0"/>
              <a:t>sample = </a:t>
            </a:r>
            <a:r>
              <a:rPr dirty="0" err="1"/>
              <a:t>np.array</a:t>
            </a:r>
            <a:r>
              <a:rPr dirty="0"/>
              <a:t>([1,2,3,4,5])</a:t>
            </a:r>
          </a:p>
          <a:p>
            <a:pPr algn="l">
              <a:defRPr sz="4100">
                <a:latin typeface="+mn-lt"/>
                <a:ea typeface="+mn-ea"/>
                <a:cs typeface="+mn-cs"/>
                <a:sym typeface="ヒラギノ角ゴ ProN W3"/>
              </a:defRPr>
            </a:pPr>
            <a:r>
              <a:rPr dirty="0"/>
              <a:t>print(sample)</a:t>
            </a:r>
          </a:p>
          <a:p>
            <a:pPr algn="l">
              <a:defRPr sz="4100">
                <a:latin typeface="+mn-lt"/>
                <a:ea typeface="+mn-ea"/>
                <a:cs typeface="+mn-cs"/>
                <a:sym typeface="ヒラギノ角ゴ ProN W3"/>
              </a:defRPr>
            </a:pPr>
            <a:r>
              <a:rPr dirty="0"/>
              <a:t>print(type(sample)</a:t>
            </a:r>
            <a:r>
              <a:rPr lang="en-US" dirty="0"/>
              <a:t>)</a:t>
            </a:r>
            <a:endParaRPr dirty="0"/>
          </a:p>
        </p:txBody>
      </p:sp>
    </p:spTree>
    <p:extLst>
      <p:ext uri="{BB962C8B-B14F-4D97-AF65-F5344CB8AC3E}">
        <p14:creationId xmlns:p14="http://schemas.microsoft.com/office/powerpoint/2010/main" val="694533137"/>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30" name="numpyのarrayについて"/>
          <p:cNvSpPr txBox="1"/>
          <p:nvPr/>
        </p:nvSpPr>
        <p:spPr>
          <a:xfrm>
            <a:off x="7434985" y="251638"/>
            <a:ext cx="9514031"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numpyのarrayについて</a:t>
            </a:r>
          </a:p>
        </p:txBody>
      </p:sp>
      <p:sp>
        <p:nvSpPr>
          <p:cNvPr id="631" name="numpy配列に足し算やかけ算を行うと、配列の全ての要素に対して…"/>
          <p:cNvSpPr txBox="1"/>
          <p:nvPr/>
        </p:nvSpPr>
        <p:spPr>
          <a:xfrm>
            <a:off x="4267575" y="1856133"/>
            <a:ext cx="15880055" cy="1416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100">
                <a:latin typeface="+mn-lt"/>
                <a:ea typeface="+mn-ea"/>
                <a:cs typeface="+mn-cs"/>
                <a:sym typeface="ヒラギノ角ゴ ProN W3"/>
              </a:defRPr>
            </a:pPr>
            <a:r>
              <a:t>numpy配列に足し算やかけ算を行うと、配列の全ての要素に対して</a:t>
            </a:r>
          </a:p>
          <a:p>
            <a:pPr>
              <a:defRPr sz="4100">
                <a:latin typeface="+mn-lt"/>
                <a:ea typeface="+mn-ea"/>
                <a:cs typeface="+mn-cs"/>
                <a:sym typeface="ヒラギノ角ゴ ProN W3"/>
              </a:defRPr>
            </a:pPr>
            <a:r>
              <a:t>演算が行われます。</a:t>
            </a:r>
          </a:p>
        </p:txBody>
      </p:sp>
      <p:sp>
        <p:nvSpPr>
          <p:cNvPr id="632" name="sample = np.array([1,2,3,4,5])"/>
          <p:cNvSpPr txBox="1"/>
          <p:nvPr/>
        </p:nvSpPr>
        <p:spPr>
          <a:xfrm>
            <a:off x="7513955" y="3717534"/>
            <a:ext cx="9356091" cy="736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5000">
                <a:latin typeface="+mn-lt"/>
                <a:ea typeface="+mn-ea"/>
                <a:cs typeface="+mn-cs"/>
                <a:sym typeface="ヒラギノ角ゴ ProN W3"/>
              </a:defRPr>
            </a:lvl1pPr>
          </a:lstStyle>
          <a:p>
            <a:r>
              <a:t>sample = np.array([1,2,3,4,5])</a:t>
            </a:r>
          </a:p>
        </p:txBody>
      </p:sp>
      <p:sp>
        <p:nvSpPr>
          <p:cNvPr id="633" name="t = sample * 2…"/>
          <p:cNvSpPr txBox="1"/>
          <p:nvPr/>
        </p:nvSpPr>
        <p:spPr>
          <a:xfrm>
            <a:off x="6802432" y="5546341"/>
            <a:ext cx="4094418" cy="3016251"/>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100">
                <a:latin typeface="+mn-lt"/>
                <a:ea typeface="+mn-ea"/>
                <a:cs typeface="+mn-cs"/>
                <a:sym typeface="ヒラギノ角ゴ ProN W3"/>
              </a:defRPr>
            </a:pPr>
            <a:r>
              <a:rPr dirty="0"/>
              <a:t>t = sample * 2</a:t>
            </a:r>
          </a:p>
          <a:p>
            <a:pPr algn="l">
              <a:defRPr sz="4100">
                <a:latin typeface="+mn-lt"/>
                <a:ea typeface="+mn-ea"/>
                <a:cs typeface="+mn-cs"/>
                <a:sym typeface="ヒラギノ角ゴ ProN W3"/>
              </a:defRPr>
            </a:pPr>
            <a:r>
              <a:rPr dirty="0"/>
              <a:t>print(t)</a:t>
            </a:r>
          </a:p>
          <a:p>
            <a:pPr algn="l">
              <a:defRPr sz="4100">
                <a:latin typeface="+mn-lt"/>
                <a:ea typeface="+mn-ea"/>
                <a:cs typeface="+mn-cs"/>
                <a:sym typeface="ヒラギノ角ゴ ProN W3"/>
              </a:defRPr>
            </a:pPr>
            <a:r>
              <a:rPr dirty="0" err="1"/>
              <a:t>tt</a:t>
            </a:r>
            <a:r>
              <a:rPr dirty="0"/>
              <a:t> = sample + 2</a:t>
            </a:r>
          </a:p>
          <a:p>
            <a:pPr algn="l">
              <a:defRPr sz="4100">
                <a:latin typeface="+mn-lt"/>
                <a:ea typeface="+mn-ea"/>
                <a:cs typeface="+mn-cs"/>
                <a:sym typeface="ヒラギノ角ゴ ProN W3"/>
              </a:defRPr>
            </a:pPr>
            <a:r>
              <a:rPr dirty="0"/>
              <a:t>print(</a:t>
            </a:r>
            <a:r>
              <a:rPr dirty="0" err="1"/>
              <a:t>tt</a:t>
            </a:r>
            <a:r>
              <a:rPr dirty="0"/>
              <a:t>)</a:t>
            </a:r>
          </a:p>
        </p:txBody>
      </p:sp>
      <p:sp>
        <p:nvSpPr>
          <p:cNvPr id="635" name="入力"/>
          <p:cNvSpPr txBox="1"/>
          <p:nvPr/>
        </p:nvSpPr>
        <p:spPr>
          <a:xfrm>
            <a:off x="4547813" y="6740141"/>
            <a:ext cx="1155701" cy="628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入力</a:t>
            </a: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30" name="numpyのarrayについて"/>
          <p:cNvSpPr txBox="1"/>
          <p:nvPr/>
        </p:nvSpPr>
        <p:spPr>
          <a:xfrm>
            <a:off x="7434985" y="251638"/>
            <a:ext cx="9514031"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numpyのarrayについて</a:t>
            </a:r>
          </a:p>
        </p:txBody>
      </p:sp>
      <p:sp>
        <p:nvSpPr>
          <p:cNvPr id="631" name="numpy配列に足し算やかけ算を行うと、配列の全ての要素に対して…"/>
          <p:cNvSpPr txBox="1"/>
          <p:nvPr/>
        </p:nvSpPr>
        <p:spPr>
          <a:xfrm>
            <a:off x="4267575" y="1856133"/>
            <a:ext cx="15880055" cy="1416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100">
                <a:latin typeface="+mn-lt"/>
                <a:ea typeface="+mn-ea"/>
                <a:cs typeface="+mn-cs"/>
                <a:sym typeface="ヒラギノ角ゴ ProN W3"/>
              </a:defRPr>
            </a:pPr>
            <a:r>
              <a:t>numpy配列に足し算やかけ算を行うと、配列の全ての要素に対して</a:t>
            </a:r>
          </a:p>
          <a:p>
            <a:pPr>
              <a:defRPr sz="4100">
                <a:latin typeface="+mn-lt"/>
                <a:ea typeface="+mn-ea"/>
                <a:cs typeface="+mn-cs"/>
                <a:sym typeface="ヒラギノ角ゴ ProN W3"/>
              </a:defRPr>
            </a:pPr>
            <a:r>
              <a:t>演算が行われます。</a:t>
            </a:r>
          </a:p>
        </p:txBody>
      </p:sp>
      <p:sp>
        <p:nvSpPr>
          <p:cNvPr id="632" name="sample = np.array([1,2,3,4,5])"/>
          <p:cNvSpPr txBox="1"/>
          <p:nvPr/>
        </p:nvSpPr>
        <p:spPr>
          <a:xfrm>
            <a:off x="7513955" y="3717534"/>
            <a:ext cx="9356091" cy="736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5000">
                <a:latin typeface="+mn-lt"/>
                <a:ea typeface="+mn-ea"/>
                <a:cs typeface="+mn-cs"/>
                <a:sym typeface="ヒラギノ角ゴ ProN W3"/>
              </a:defRPr>
            </a:lvl1pPr>
          </a:lstStyle>
          <a:p>
            <a:r>
              <a:t>sample = np.array([1,2,3,4,5])</a:t>
            </a:r>
          </a:p>
        </p:txBody>
      </p:sp>
      <p:sp>
        <p:nvSpPr>
          <p:cNvPr id="633" name="t = sample * 2…"/>
          <p:cNvSpPr txBox="1"/>
          <p:nvPr/>
        </p:nvSpPr>
        <p:spPr>
          <a:xfrm>
            <a:off x="6802432" y="5546341"/>
            <a:ext cx="4094418" cy="3016251"/>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100">
                <a:latin typeface="+mn-lt"/>
                <a:ea typeface="+mn-ea"/>
                <a:cs typeface="+mn-cs"/>
                <a:sym typeface="ヒラギノ角ゴ ProN W3"/>
              </a:defRPr>
            </a:pPr>
            <a:r>
              <a:rPr dirty="0"/>
              <a:t>t = sample * 2</a:t>
            </a:r>
          </a:p>
          <a:p>
            <a:pPr algn="l">
              <a:defRPr sz="4100">
                <a:latin typeface="+mn-lt"/>
                <a:ea typeface="+mn-ea"/>
                <a:cs typeface="+mn-cs"/>
                <a:sym typeface="ヒラギノ角ゴ ProN W3"/>
              </a:defRPr>
            </a:pPr>
            <a:r>
              <a:rPr dirty="0"/>
              <a:t>print(t)</a:t>
            </a:r>
          </a:p>
          <a:p>
            <a:pPr algn="l">
              <a:defRPr sz="4100">
                <a:latin typeface="+mn-lt"/>
                <a:ea typeface="+mn-ea"/>
                <a:cs typeface="+mn-cs"/>
                <a:sym typeface="ヒラギノ角ゴ ProN W3"/>
              </a:defRPr>
            </a:pPr>
            <a:r>
              <a:rPr dirty="0" err="1"/>
              <a:t>tt</a:t>
            </a:r>
            <a:r>
              <a:rPr dirty="0"/>
              <a:t> = sample + 2</a:t>
            </a:r>
          </a:p>
          <a:p>
            <a:pPr algn="l">
              <a:defRPr sz="4100">
                <a:latin typeface="+mn-lt"/>
                <a:ea typeface="+mn-ea"/>
                <a:cs typeface="+mn-cs"/>
                <a:sym typeface="ヒラギノ角ゴ ProN W3"/>
              </a:defRPr>
            </a:pPr>
            <a:r>
              <a:rPr dirty="0"/>
              <a:t>print(</a:t>
            </a:r>
            <a:r>
              <a:rPr dirty="0" err="1"/>
              <a:t>tt</a:t>
            </a:r>
            <a:r>
              <a:rPr dirty="0"/>
              <a:t>)</a:t>
            </a:r>
          </a:p>
        </p:txBody>
      </p:sp>
      <p:sp>
        <p:nvSpPr>
          <p:cNvPr id="634" name="[2 4 6 810]…"/>
          <p:cNvSpPr txBox="1"/>
          <p:nvPr/>
        </p:nvSpPr>
        <p:spPr>
          <a:xfrm>
            <a:off x="14654499" y="5741286"/>
            <a:ext cx="3608787" cy="262636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defRPr sz="4100">
                <a:latin typeface="+mn-lt"/>
                <a:ea typeface="+mn-ea"/>
                <a:cs typeface="+mn-cs"/>
                <a:sym typeface="ヒラギノ角ゴ ProN W3"/>
              </a:defRPr>
            </a:pPr>
            <a:endParaRPr dirty="0"/>
          </a:p>
          <a:p>
            <a:pPr algn="l">
              <a:defRPr sz="4100">
                <a:latin typeface="+mn-lt"/>
                <a:ea typeface="+mn-ea"/>
                <a:cs typeface="+mn-cs"/>
                <a:sym typeface="ヒラギノ角ゴ ProN W3"/>
              </a:defRPr>
            </a:pPr>
            <a:r>
              <a:rPr dirty="0"/>
              <a:t>[2 4 6 8</a:t>
            </a:r>
            <a:r>
              <a:rPr lang="en-US" dirty="0"/>
              <a:t> </a:t>
            </a:r>
            <a:r>
              <a:rPr dirty="0"/>
              <a:t>10]</a:t>
            </a:r>
          </a:p>
          <a:p>
            <a:pPr algn="l">
              <a:defRPr sz="4100">
                <a:latin typeface="+mn-lt"/>
                <a:ea typeface="+mn-ea"/>
                <a:cs typeface="+mn-cs"/>
                <a:sym typeface="ヒラギノ角ゴ ProN W3"/>
              </a:defRPr>
            </a:pPr>
            <a:endParaRPr dirty="0"/>
          </a:p>
          <a:p>
            <a:pPr algn="l">
              <a:defRPr sz="4100">
                <a:latin typeface="+mn-lt"/>
                <a:ea typeface="+mn-ea"/>
                <a:cs typeface="+mn-cs"/>
                <a:sym typeface="ヒラギノ角ゴ ProN W3"/>
              </a:defRPr>
            </a:pPr>
            <a:r>
              <a:rPr dirty="0"/>
              <a:t>[3 4 5 6 7]</a:t>
            </a:r>
          </a:p>
        </p:txBody>
      </p:sp>
      <p:sp>
        <p:nvSpPr>
          <p:cNvPr id="635" name="入力"/>
          <p:cNvSpPr txBox="1"/>
          <p:nvPr/>
        </p:nvSpPr>
        <p:spPr>
          <a:xfrm>
            <a:off x="4547813" y="6740141"/>
            <a:ext cx="1155701" cy="628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入力</a:t>
            </a:r>
          </a:p>
        </p:txBody>
      </p:sp>
      <p:sp>
        <p:nvSpPr>
          <p:cNvPr id="636" name="出力"/>
          <p:cNvSpPr txBox="1"/>
          <p:nvPr/>
        </p:nvSpPr>
        <p:spPr>
          <a:xfrm>
            <a:off x="12912169" y="6740141"/>
            <a:ext cx="1155701" cy="628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出力</a:t>
            </a:r>
          </a:p>
        </p:txBody>
      </p:sp>
    </p:spTree>
    <p:extLst>
      <p:ext uri="{BB962C8B-B14F-4D97-AF65-F5344CB8AC3E}">
        <p14:creationId xmlns:p14="http://schemas.microsoft.com/office/powerpoint/2010/main" val="1473446987"/>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30" name="numpyのarrayについて"/>
          <p:cNvSpPr txBox="1"/>
          <p:nvPr/>
        </p:nvSpPr>
        <p:spPr>
          <a:xfrm>
            <a:off x="7434985" y="251638"/>
            <a:ext cx="9514031"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numpyのarrayについて</a:t>
            </a:r>
          </a:p>
        </p:txBody>
      </p:sp>
      <p:sp>
        <p:nvSpPr>
          <p:cNvPr id="631" name="numpy配列に足し算やかけ算を行うと、配列の全ての要素に対して…"/>
          <p:cNvSpPr txBox="1"/>
          <p:nvPr/>
        </p:nvSpPr>
        <p:spPr>
          <a:xfrm>
            <a:off x="4267575" y="1856133"/>
            <a:ext cx="15880055" cy="1416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100">
                <a:latin typeface="+mn-lt"/>
                <a:ea typeface="+mn-ea"/>
                <a:cs typeface="+mn-cs"/>
                <a:sym typeface="ヒラギノ角ゴ ProN W3"/>
              </a:defRPr>
            </a:pPr>
            <a:r>
              <a:t>numpy配列に足し算やかけ算を行うと、配列の全ての要素に対して</a:t>
            </a:r>
          </a:p>
          <a:p>
            <a:pPr>
              <a:defRPr sz="4100">
                <a:latin typeface="+mn-lt"/>
                <a:ea typeface="+mn-ea"/>
                <a:cs typeface="+mn-cs"/>
                <a:sym typeface="ヒラギノ角ゴ ProN W3"/>
              </a:defRPr>
            </a:pPr>
            <a:r>
              <a:t>演算が行われます。</a:t>
            </a:r>
          </a:p>
        </p:txBody>
      </p:sp>
      <p:sp>
        <p:nvSpPr>
          <p:cNvPr id="632" name="sample = np.array([1,2,3,4,5])"/>
          <p:cNvSpPr txBox="1"/>
          <p:nvPr/>
        </p:nvSpPr>
        <p:spPr>
          <a:xfrm>
            <a:off x="7513955" y="3717534"/>
            <a:ext cx="9356091" cy="736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5000">
                <a:latin typeface="+mn-lt"/>
                <a:ea typeface="+mn-ea"/>
                <a:cs typeface="+mn-cs"/>
                <a:sym typeface="ヒラギノ角ゴ ProN W3"/>
              </a:defRPr>
            </a:lvl1pPr>
          </a:lstStyle>
          <a:p>
            <a:r>
              <a:t>sample = np.array([1,2,3,4,5])</a:t>
            </a:r>
          </a:p>
        </p:txBody>
      </p:sp>
      <p:sp>
        <p:nvSpPr>
          <p:cNvPr id="633" name="t = sample * 2…"/>
          <p:cNvSpPr txBox="1"/>
          <p:nvPr/>
        </p:nvSpPr>
        <p:spPr>
          <a:xfrm>
            <a:off x="6802432" y="5546341"/>
            <a:ext cx="4094418" cy="3016251"/>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100">
                <a:latin typeface="+mn-lt"/>
                <a:ea typeface="+mn-ea"/>
                <a:cs typeface="+mn-cs"/>
                <a:sym typeface="ヒラギノ角ゴ ProN W3"/>
              </a:defRPr>
            </a:pPr>
            <a:r>
              <a:t>t = sample * 2</a:t>
            </a:r>
          </a:p>
          <a:p>
            <a:pPr algn="l">
              <a:defRPr sz="4100">
                <a:latin typeface="+mn-lt"/>
                <a:ea typeface="+mn-ea"/>
                <a:cs typeface="+mn-cs"/>
                <a:sym typeface="ヒラギノ角ゴ ProN W3"/>
              </a:defRPr>
            </a:pPr>
            <a:r>
              <a:t>print(t)</a:t>
            </a:r>
          </a:p>
          <a:p>
            <a:pPr algn="l">
              <a:defRPr sz="4100">
                <a:latin typeface="+mn-lt"/>
                <a:ea typeface="+mn-ea"/>
                <a:cs typeface="+mn-cs"/>
                <a:sym typeface="ヒラギノ角ゴ ProN W3"/>
              </a:defRPr>
            </a:pPr>
            <a:r>
              <a:t>tt = sample + 2</a:t>
            </a:r>
          </a:p>
          <a:p>
            <a:pPr algn="l">
              <a:defRPr sz="4100">
                <a:latin typeface="+mn-lt"/>
                <a:ea typeface="+mn-ea"/>
                <a:cs typeface="+mn-cs"/>
                <a:sym typeface="ヒラギノ角ゴ ProN W3"/>
              </a:defRPr>
            </a:pPr>
            <a:r>
              <a:t>print(tt)</a:t>
            </a:r>
          </a:p>
        </p:txBody>
      </p:sp>
      <p:sp>
        <p:nvSpPr>
          <p:cNvPr id="634" name="[2 4 6 810]…"/>
          <p:cNvSpPr txBox="1"/>
          <p:nvPr/>
        </p:nvSpPr>
        <p:spPr>
          <a:xfrm>
            <a:off x="14654499" y="5546341"/>
            <a:ext cx="3074887" cy="3016251"/>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100">
                <a:latin typeface="+mn-lt"/>
                <a:ea typeface="+mn-ea"/>
                <a:cs typeface="+mn-cs"/>
                <a:sym typeface="ヒラギノ角ゴ ProN W3"/>
              </a:defRPr>
            </a:pPr>
            <a:endParaRPr/>
          </a:p>
          <a:p>
            <a:pPr algn="l">
              <a:defRPr sz="4100">
                <a:latin typeface="+mn-lt"/>
                <a:ea typeface="+mn-ea"/>
                <a:cs typeface="+mn-cs"/>
                <a:sym typeface="ヒラギノ角ゴ ProN W3"/>
              </a:defRPr>
            </a:pPr>
            <a:r>
              <a:t>[2 4 6 810]</a:t>
            </a:r>
          </a:p>
          <a:p>
            <a:pPr algn="l">
              <a:defRPr sz="4100">
                <a:latin typeface="+mn-lt"/>
                <a:ea typeface="+mn-ea"/>
                <a:cs typeface="+mn-cs"/>
                <a:sym typeface="ヒラギノ角ゴ ProN W3"/>
              </a:defRPr>
            </a:pPr>
            <a:endParaRPr/>
          </a:p>
          <a:p>
            <a:pPr algn="l">
              <a:defRPr sz="4100">
                <a:latin typeface="+mn-lt"/>
                <a:ea typeface="+mn-ea"/>
                <a:cs typeface="+mn-cs"/>
                <a:sym typeface="ヒラギノ角ゴ ProN W3"/>
              </a:defRPr>
            </a:pPr>
            <a:r>
              <a:t>[3 4 5 6 7]</a:t>
            </a:r>
          </a:p>
        </p:txBody>
      </p:sp>
      <p:sp>
        <p:nvSpPr>
          <p:cNvPr id="635" name="入力"/>
          <p:cNvSpPr txBox="1"/>
          <p:nvPr/>
        </p:nvSpPr>
        <p:spPr>
          <a:xfrm>
            <a:off x="4547813" y="6740141"/>
            <a:ext cx="1155701" cy="628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入力</a:t>
            </a:r>
          </a:p>
        </p:txBody>
      </p:sp>
      <p:sp>
        <p:nvSpPr>
          <p:cNvPr id="636" name="出力"/>
          <p:cNvSpPr txBox="1"/>
          <p:nvPr/>
        </p:nvSpPr>
        <p:spPr>
          <a:xfrm>
            <a:off x="12912169" y="6740141"/>
            <a:ext cx="1155701" cy="628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出力</a:t>
            </a:r>
          </a:p>
        </p:txBody>
      </p:sp>
      <p:sp>
        <p:nvSpPr>
          <p:cNvPr id="637" name="これはnumpyのarrayの機能で、リストではこのような結果になりません。"/>
          <p:cNvSpPr txBox="1"/>
          <p:nvPr/>
        </p:nvSpPr>
        <p:spPr>
          <a:xfrm>
            <a:off x="3337083" y="9654798"/>
            <a:ext cx="17741038" cy="628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これはnumpyのarrayの機能で、リストではこのような結果になりません。</a:t>
            </a:r>
          </a:p>
        </p:txBody>
      </p:sp>
      <p:sp>
        <p:nvSpPr>
          <p:cNvPr id="638" name="list = [1,2,3,4,5]…"/>
          <p:cNvSpPr txBox="1"/>
          <p:nvPr/>
        </p:nvSpPr>
        <p:spPr>
          <a:xfrm>
            <a:off x="6956490" y="11139461"/>
            <a:ext cx="3329433" cy="165100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r>
              <a:t>list = [1,2,3,4,5]</a:t>
            </a:r>
          </a:p>
          <a:p>
            <a:pPr algn="l"/>
            <a:r>
              <a:t>u = list * 2</a:t>
            </a:r>
          </a:p>
          <a:p>
            <a:pPr algn="l"/>
            <a:r>
              <a:t>print(u)</a:t>
            </a:r>
          </a:p>
        </p:txBody>
      </p:sp>
      <p:sp>
        <p:nvSpPr>
          <p:cNvPr id="639" name="[1, 2, 3, 4, 5, 1, 2, 3, 4, 5]"/>
          <p:cNvSpPr txBox="1"/>
          <p:nvPr/>
        </p:nvSpPr>
        <p:spPr>
          <a:xfrm>
            <a:off x="14583612" y="11139461"/>
            <a:ext cx="5229480" cy="165100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endParaRPr/>
          </a:p>
          <a:p>
            <a:endParaRPr/>
          </a:p>
          <a:p>
            <a:r>
              <a:t>[1, 2, 3, 4, 5, 1, 2, 3, 4, 5]</a:t>
            </a:r>
          </a:p>
        </p:txBody>
      </p:sp>
    </p:spTree>
    <p:extLst>
      <p:ext uri="{BB962C8B-B14F-4D97-AF65-F5344CB8AC3E}">
        <p14:creationId xmlns:p14="http://schemas.microsoft.com/office/powerpoint/2010/main" val="2904494271"/>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42" name="numpyの他の機能で色んな配列を作る"/>
          <p:cNvSpPr txBox="1"/>
          <p:nvPr/>
        </p:nvSpPr>
        <p:spPr>
          <a:xfrm>
            <a:off x="5937205" y="251638"/>
            <a:ext cx="12909683"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numpyの他の機能で色んな配列を作る</a:t>
            </a:r>
          </a:p>
        </p:txBody>
      </p:sp>
      <p:sp>
        <p:nvSpPr>
          <p:cNvPr id="643" name="0から引数までの連続した値を作ります。"/>
          <p:cNvSpPr txBox="1"/>
          <p:nvPr/>
        </p:nvSpPr>
        <p:spPr>
          <a:xfrm>
            <a:off x="7475634" y="3261599"/>
            <a:ext cx="9832820" cy="7335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rPr lang="en-US" altLang="ja-JP" dirty="0"/>
              <a:t>0</a:t>
            </a:r>
            <a:r>
              <a:rPr lang="ja-JP" altLang="en-US" dirty="0"/>
              <a:t>から引数個分</a:t>
            </a:r>
            <a:r>
              <a:rPr dirty="0" err="1"/>
              <a:t>の連続した値を作ります</a:t>
            </a:r>
            <a:r>
              <a:rPr dirty="0"/>
              <a:t>。</a:t>
            </a:r>
          </a:p>
        </p:txBody>
      </p:sp>
      <p:sp>
        <p:nvSpPr>
          <p:cNvPr id="644" name="変数 = np.arange(数字)"/>
          <p:cNvSpPr txBox="1"/>
          <p:nvPr/>
        </p:nvSpPr>
        <p:spPr>
          <a:xfrm>
            <a:off x="8853191" y="1994111"/>
            <a:ext cx="7077711" cy="736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5000">
                <a:latin typeface="+mn-lt"/>
                <a:ea typeface="+mn-ea"/>
                <a:cs typeface="+mn-cs"/>
                <a:sym typeface="ヒラギノ角ゴ ProN W3"/>
              </a:defRPr>
            </a:pPr>
            <a:r>
              <a:t>変数 = np.</a:t>
            </a:r>
            <a:r>
              <a:rPr>
                <a:solidFill>
                  <a:schemeClr val="accent5">
                    <a:hueOff val="-82419"/>
                    <a:satOff val="-9513"/>
                    <a:lumOff val="-16343"/>
                  </a:schemeClr>
                </a:solidFill>
              </a:rPr>
              <a:t>arange</a:t>
            </a:r>
            <a:r>
              <a:t>(数字)</a:t>
            </a:r>
          </a:p>
        </p:txBody>
      </p:sp>
      <p:sp>
        <p:nvSpPr>
          <p:cNvPr id="645" name="a = np.arange(10)…"/>
          <p:cNvSpPr txBox="1"/>
          <p:nvPr/>
        </p:nvSpPr>
        <p:spPr>
          <a:xfrm>
            <a:off x="6512591" y="4610318"/>
            <a:ext cx="4750500" cy="144145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100">
                <a:latin typeface="+mn-lt"/>
                <a:ea typeface="+mn-ea"/>
                <a:cs typeface="+mn-cs"/>
                <a:sym typeface="ヒラギノ角ゴ ProN W3"/>
              </a:defRPr>
            </a:pPr>
            <a:r>
              <a:t>a = np.arange(10)</a:t>
            </a:r>
          </a:p>
          <a:p>
            <a:pPr algn="l">
              <a:defRPr sz="4100">
                <a:latin typeface="+mn-lt"/>
                <a:ea typeface="+mn-ea"/>
                <a:cs typeface="+mn-cs"/>
                <a:sym typeface="ヒラギノ角ゴ ProN W3"/>
              </a:defRPr>
            </a:pPr>
            <a:r>
              <a:t>print(a)</a:t>
            </a:r>
          </a:p>
        </p:txBody>
      </p:sp>
      <p:sp>
        <p:nvSpPr>
          <p:cNvPr id="646" name="[0 1 2 3 4 5 6 7 8 9]"/>
          <p:cNvSpPr txBox="1"/>
          <p:nvPr/>
        </p:nvSpPr>
        <p:spPr>
          <a:xfrm>
            <a:off x="14456529" y="4538720"/>
            <a:ext cx="5483646" cy="1441451"/>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100">
                <a:latin typeface="+mn-lt"/>
                <a:ea typeface="+mn-ea"/>
                <a:cs typeface="+mn-cs"/>
                <a:sym typeface="ヒラギノ角ゴ ProN W3"/>
              </a:defRPr>
            </a:pPr>
            <a:endParaRPr/>
          </a:p>
          <a:p>
            <a:pPr algn="l">
              <a:defRPr sz="4100">
                <a:latin typeface="+mn-lt"/>
                <a:ea typeface="+mn-ea"/>
                <a:cs typeface="+mn-cs"/>
                <a:sym typeface="ヒラギノ角ゴ ProN W3"/>
              </a:defRPr>
            </a:pPr>
            <a:r>
              <a:t>[0 1 2 3 4 5 6 7 8 9]</a:t>
            </a:r>
          </a:p>
        </p:txBody>
      </p:sp>
      <p:sp>
        <p:nvSpPr>
          <p:cNvPr id="647" name="入力"/>
          <p:cNvSpPr txBox="1"/>
          <p:nvPr/>
        </p:nvSpPr>
        <p:spPr>
          <a:xfrm>
            <a:off x="4310670" y="4684902"/>
            <a:ext cx="1155701" cy="628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入力</a:t>
            </a:r>
          </a:p>
        </p:txBody>
      </p:sp>
      <p:sp>
        <p:nvSpPr>
          <p:cNvPr id="648" name="出力"/>
          <p:cNvSpPr txBox="1"/>
          <p:nvPr/>
        </p:nvSpPr>
        <p:spPr>
          <a:xfrm>
            <a:off x="12380944" y="4597618"/>
            <a:ext cx="1155701" cy="628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出力</a:t>
            </a:r>
          </a:p>
        </p:txBody>
      </p:sp>
    </p:spTree>
    <p:extLst>
      <p:ext uri="{BB962C8B-B14F-4D97-AF65-F5344CB8AC3E}">
        <p14:creationId xmlns:p14="http://schemas.microsoft.com/office/powerpoint/2010/main" val="2905258910"/>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42" name="numpyの他の機能で色んな配列を作る"/>
          <p:cNvSpPr txBox="1"/>
          <p:nvPr/>
        </p:nvSpPr>
        <p:spPr>
          <a:xfrm>
            <a:off x="5937205" y="251638"/>
            <a:ext cx="12909683"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numpyの他の機能で色んな配列を作る</a:t>
            </a:r>
          </a:p>
        </p:txBody>
      </p:sp>
      <p:sp>
        <p:nvSpPr>
          <p:cNvPr id="643" name="0から引数までの連続した値を作ります。"/>
          <p:cNvSpPr txBox="1"/>
          <p:nvPr/>
        </p:nvSpPr>
        <p:spPr>
          <a:xfrm>
            <a:off x="7475636" y="3261599"/>
            <a:ext cx="9832820" cy="7335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rPr dirty="0"/>
              <a:t>0から引数</a:t>
            </a:r>
            <a:r>
              <a:rPr lang="ja-JP" altLang="en-US" dirty="0"/>
              <a:t>個分</a:t>
            </a:r>
            <a:r>
              <a:rPr dirty="0" err="1"/>
              <a:t>の連続した値を作ります</a:t>
            </a:r>
            <a:r>
              <a:rPr dirty="0"/>
              <a:t>。</a:t>
            </a:r>
          </a:p>
        </p:txBody>
      </p:sp>
      <p:sp>
        <p:nvSpPr>
          <p:cNvPr id="644" name="変数 = np.arange(数字)"/>
          <p:cNvSpPr txBox="1"/>
          <p:nvPr/>
        </p:nvSpPr>
        <p:spPr>
          <a:xfrm>
            <a:off x="8853191" y="1994111"/>
            <a:ext cx="7077711" cy="736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5000">
                <a:latin typeface="+mn-lt"/>
                <a:ea typeface="+mn-ea"/>
                <a:cs typeface="+mn-cs"/>
                <a:sym typeface="ヒラギノ角ゴ ProN W3"/>
              </a:defRPr>
            </a:pPr>
            <a:r>
              <a:t>変数 = np.</a:t>
            </a:r>
            <a:r>
              <a:rPr>
                <a:solidFill>
                  <a:schemeClr val="accent5">
                    <a:hueOff val="-82419"/>
                    <a:satOff val="-9513"/>
                    <a:lumOff val="-16343"/>
                  </a:schemeClr>
                </a:solidFill>
              </a:rPr>
              <a:t>arange</a:t>
            </a:r>
            <a:r>
              <a:t>(数字)</a:t>
            </a:r>
          </a:p>
        </p:txBody>
      </p:sp>
      <p:sp>
        <p:nvSpPr>
          <p:cNvPr id="645" name="a = np.arange(10)…"/>
          <p:cNvSpPr txBox="1"/>
          <p:nvPr/>
        </p:nvSpPr>
        <p:spPr>
          <a:xfrm>
            <a:off x="6512591" y="4610318"/>
            <a:ext cx="4750500" cy="144145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100">
                <a:latin typeface="+mn-lt"/>
                <a:ea typeface="+mn-ea"/>
                <a:cs typeface="+mn-cs"/>
                <a:sym typeface="ヒラギノ角ゴ ProN W3"/>
              </a:defRPr>
            </a:pPr>
            <a:r>
              <a:t>a = np.arange(10)</a:t>
            </a:r>
          </a:p>
          <a:p>
            <a:pPr algn="l">
              <a:defRPr sz="4100">
                <a:latin typeface="+mn-lt"/>
                <a:ea typeface="+mn-ea"/>
                <a:cs typeface="+mn-cs"/>
                <a:sym typeface="ヒラギノ角ゴ ProN W3"/>
              </a:defRPr>
            </a:pPr>
            <a:r>
              <a:t>print(a)</a:t>
            </a:r>
          </a:p>
        </p:txBody>
      </p:sp>
      <p:sp>
        <p:nvSpPr>
          <p:cNvPr id="646" name="[0 1 2 3 4 5 6 7 8 9]"/>
          <p:cNvSpPr txBox="1"/>
          <p:nvPr/>
        </p:nvSpPr>
        <p:spPr>
          <a:xfrm>
            <a:off x="14456529" y="4538720"/>
            <a:ext cx="5483646" cy="1441451"/>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100">
                <a:latin typeface="+mn-lt"/>
                <a:ea typeface="+mn-ea"/>
                <a:cs typeface="+mn-cs"/>
                <a:sym typeface="ヒラギノ角ゴ ProN W3"/>
              </a:defRPr>
            </a:pPr>
            <a:endParaRPr/>
          </a:p>
          <a:p>
            <a:pPr algn="l">
              <a:defRPr sz="4100">
                <a:latin typeface="+mn-lt"/>
                <a:ea typeface="+mn-ea"/>
                <a:cs typeface="+mn-cs"/>
                <a:sym typeface="ヒラギノ角ゴ ProN W3"/>
              </a:defRPr>
            </a:pPr>
            <a:r>
              <a:t>[0 1 2 3 4 5 6 7 8 9]</a:t>
            </a:r>
          </a:p>
        </p:txBody>
      </p:sp>
      <p:sp>
        <p:nvSpPr>
          <p:cNvPr id="647" name="入力"/>
          <p:cNvSpPr txBox="1"/>
          <p:nvPr/>
        </p:nvSpPr>
        <p:spPr>
          <a:xfrm>
            <a:off x="4310670" y="4684902"/>
            <a:ext cx="1155701" cy="628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入力</a:t>
            </a:r>
          </a:p>
        </p:txBody>
      </p:sp>
      <p:sp>
        <p:nvSpPr>
          <p:cNvPr id="648" name="出力"/>
          <p:cNvSpPr txBox="1"/>
          <p:nvPr/>
        </p:nvSpPr>
        <p:spPr>
          <a:xfrm>
            <a:off x="12380944" y="4597618"/>
            <a:ext cx="1155701" cy="628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出力</a:t>
            </a:r>
          </a:p>
        </p:txBody>
      </p:sp>
      <p:sp>
        <p:nvSpPr>
          <p:cNvPr id="649" name="始点から終点までを決めた間隔おきに配列を作ります"/>
          <p:cNvSpPr txBox="1"/>
          <p:nvPr/>
        </p:nvSpPr>
        <p:spPr>
          <a:xfrm>
            <a:off x="4157588" y="8605744"/>
            <a:ext cx="15985146" cy="7335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rPr dirty="0" err="1"/>
              <a:t>始点</a:t>
            </a:r>
            <a:r>
              <a:rPr lang="en-US" dirty="0"/>
              <a:t>(</a:t>
            </a:r>
            <a:r>
              <a:rPr lang="ja-JP" altLang="en-US" dirty="0"/>
              <a:t>以上</a:t>
            </a:r>
            <a:r>
              <a:rPr lang="en-US" altLang="ja-JP" dirty="0"/>
              <a:t>)</a:t>
            </a:r>
            <a:r>
              <a:rPr dirty="0" err="1"/>
              <a:t>から終点</a:t>
            </a:r>
            <a:r>
              <a:rPr lang="en-US" dirty="0"/>
              <a:t>(</a:t>
            </a:r>
            <a:r>
              <a:rPr lang="ja-JP" altLang="en-US" dirty="0"/>
              <a:t>未満</a:t>
            </a:r>
            <a:r>
              <a:rPr lang="en-US" dirty="0"/>
              <a:t>)</a:t>
            </a:r>
            <a:r>
              <a:rPr dirty="0" err="1"/>
              <a:t>までを決めた間隔おきに配列を作ります</a:t>
            </a:r>
            <a:endParaRPr dirty="0"/>
          </a:p>
        </p:txBody>
      </p:sp>
      <p:sp>
        <p:nvSpPr>
          <p:cNvPr id="650" name="変数 = np.arange(始点、終点、間隔)"/>
          <p:cNvSpPr txBox="1"/>
          <p:nvPr/>
        </p:nvSpPr>
        <p:spPr>
          <a:xfrm>
            <a:off x="6948191" y="7338257"/>
            <a:ext cx="10887711" cy="736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5000">
                <a:latin typeface="+mn-lt"/>
                <a:ea typeface="+mn-ea"/>
                <a:cs typeface="+mn-cs"/>
                <a:sym typeface="ヒラギノ角ゴ ProN W3"/>
              </a:defRPr>
            </a:pPr>
            <a:r>
              <a:t>変数 = np.</a:t>
            </a:r>
            <a:r>
              <a:rPr>
                <a:solidFill>
                  <a:schemeClr val="accent5">
                    <a:hueOff val="-82419"/>
                    <a:satOff val="-9513"/>
                    <a:lumOff val="-16343"/>
                  </a:schemeClr>
                </a:solidFill>
              </a:rPr>
              <a:t>arange</a:t>
            </a:r>
            <a:r>
              <a:t>(始点、終点、間隔)</a:t>
            </a:r>
          </a:p>
        </p:txBody>
      </p:sp>
      <p:sp>
        <p:nvSpPr>
          <p:cNvPr id="651" name="b = np.arange(1, 15, 2)…"/>
          <p:cNvSpPr txBox="1"/>
          <p:nvPr/>
        </p:nvSpPr>
        <p:spPr>
          <a:xfrm>
            <a:off x="5647573" y="9954463"/>
            <a:ext cx="6068391" cy="1441451"/>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100">
                <a:latin typeface="+mn-lt"/>
                <a:ea typeface="+mn-ea"/>
                <a:cs typeface="+mn-cs"/>
                <a:sym typeface="ヒラギノ角ゴ ProN W3"/>
              </a:defRPr>
            </a:pPr>
            <a:r>
              <a:t>b = np.arange(1, 15, 2)</a:t>
            </a:r>
          </a:p>
          <a:p>
            <a:pPr algn="l">
              <a:defRPr sz="4100">
                <a:latin typeface="+mn-lt"/>
                <a:ea typeface="+mn-ea"/>
                <a:cs typeface="+mn-cs"/>
                <a:sym typeface="ヒラギノ角ゴ ProN W3"/>
              </a:defRPr>
            </a:pPr>
            <a:r>
              <a:t>print(b)</a:t>
            </a:r>
          </a:p>
        </p:txBody>
      </p:sp>
      <p:sp>
        <p:nvSpPr>
          <p:cNvPr id="652" name="[ 1  3  5  7  9 11 13]"/>
          <p:cNvSpPr txBox="1"/>
          <p:nvPr/>
        </p:nvSpPr>
        <p:spPr>
          <a:xfrm>
            <a:off x="14214640" y="9882865"/>
            <a:ext cx="5486249" cy="1441451"/>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100">
                <a:latin typeface="+mn-lt"/>
                <a:ea typeface="+mn-ea"/>
                <a:cs typeface="+mn-cs"/>
                <a:sym typeface="ヒラギノ角ゴ ProN W3"/>
              </a:defRPr>
            </a:pPr>
            <a:endParaRPr/>
          </a:p>
          <a:p>
            <a:pPr algn="l">
              <a:defRPr sz="4100">
                <a:latin typeface="+mn-lt"/>
                <a:ea typeface="+mn-ea"/>
                <a:cs typeface="+mn-cs"/>
                <a:sym typeface="ヒラギノ角ゴ ProN W3"/>
              </a:defRPr>
            </a:pPr>
            <a:r>
              <a:t>[ 1  3  5  7  9 11 13]</a:t>
            </a:r>
          </a:p>
        </p:txBody>
      </p:sp>
      <p:sp>
        <p:nvSpPr>
          <p:cNvPr id="653" name="入力"/>
          <p:cNvSpPr txBox="1"/>
          <p:nvPr/>
        </p:nvSpPr>
        <p:spPr>
          <a:xfrm>
            <a:off x="3831638" y="9941763"/>
            <a:ext cx="1155701" cy="628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入力</a:t>
            </a:r>
          </a:p>
        </p:txBody>
      </p:sp>
      <p:sp>
        <p:nvSpPr>
          <p:cNvPr id="654" name="出力"/>
          <p:cNvSpPr txBox="1"/>
          <p:nvPr/>
        </p:nvSpPr>
        <p:spPr>
          <a:xfrm>
            <a:off x="12380944" y="9941763"/>
            <a:ext cx="1155701" cy="628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出力</a:t>
            </a:r>
          </a:p>
        </p:txBody>
      </p:sp>
    </p:spTree>
    <p:extLst>
      <p:ext uri="{BB962C8B-B14F-4D97-AF65-F5344CB8AC3E}">
        <p14:creationId xmlns:p14="http://schemas.microsoft.com/office/powerpoint/2010/main" val="441718317"/>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57" name="numpyの他の機能で色んな配列を作る"/>
          <p:cNvSpPr txBox="1"/>
          <p:nvPr/>
        </p:nvSpPr>
        <p:spPr>
          <a:xfrm>
            <a:off x="5937205" y="251638"/>
            <a:ext cx="12909683"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numpyの他の機能で色んな配列を作る</a:t>
            </a:r>
          </a:p>
        </p:txBody>
      </p:sp>
      <p:sp>
        <p:nvSpPr>
          <p:cNvPr id="658" name="２次元配列は次のようにして作成します。"/>
          <p:cNvSpPr txBox="1"/>
          <p:nvPr/>
        </p:nvSpPr>
        <p:spPr>
          <a:xfrm>
            <a:off x="7429902" y="2260072"/>
            <a:ext cx="9924289" cy="628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２次元配列は次のようにして作成します。</a:t>
            </a:r>
          </a:p>
        </p:txBody>
      </p:sp>
      <p:sp>
        <p:nvSpPr>
          <p:cNvPr id="659" name="c = np.array([[1,2,3],[4,5,6]])…"/>
          <p:cNvSpPr txBox="1"/>
          <p:nvPr/>
        </p:nvSpPr>
        <p:spPr>
          <a:xfrm>
            <a:off x="4351462" y="4119677"/>
            <a:ext cx="7378993" cy="301625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100">
                <a:latin typeface="+mn-lt"/>
                <a:ea typeface="+mn-ea"/>
                <a:cs typeface="+mn-cs"/>
                <a:sym typeface="ヒラギノ角ゴ ProN W3"/>
              </a:defRPr>
            </a:pPr>
            <a:r>
              <a:rPr dirty="0"/>
              <a:t>c = </a:t>
            </a:r>
            <a:r>
              <a:rPr dirty="0" err="1"/>
              <a:t>np.array</a:t>
            </a:r>
            <a:r>
              <a:rPr dirty="0"/>
              <a:t>(</a:t>
            </a:r>
            <a:r>
              <a:rPr dirty="0">
                <a:solidFill>
                  <a:schemeClr val="accent5">
                    <a:hueOff val="-82419"/>
                    <a:satOff val="-9513"/>
                    <a:lumOff val="-16343"/>
                  </a:schemeClr>
                </a:solidFill>
              </a:rPr>
              <a:t>[[1,2,3],[4,5,6]]</a:t>
            </a:r>
            <a:r>
              <a:rPr dirty="0"/>
              <a:t>)</a:t>
            </a:r>
          </a:p>
          <a:p>
            <a:pPr algn="l">
              <a:defRPr sz="4100">
                <a:latin typeface="+mn-lt"/>
                <a:ea typeface="+mn-ea"/>
                <a:cs typeface="+mn-cs"/>
                <a:sym typeface="ヒラギノ角ゴ ProN W3"/>
              </a:defRPr>
            </a:pPr>
            <a:r>
              <a:rPr dirty="0"/>
              <a:t>print(c)</a:t>
            </a:r>
          </a:p>
          <a:p>
            <a:pPr algn="l">
              <a:defRPr sz="4100">
                <a:latin typeface="+mn-lt"/>
                <a:ea typeface="+mn-ea"/>
                <a:cs typeface="+mn-cs"/>
                <a:sym typeface="ヒラギノ角ゴ ProN W3"/>
              </a:defRPr>
            </a:pPr>
            <a:endParaRPr dirty="0"/>
          </a:p>
          <a:p>
            <a:pPr algn="l">
              <a:defRPr sz="4100">
                <a:latin typeface="+mn-lt"/>
                <a:ea typeface="+mn-ea"/>
                <a:cs typeface="+mn-cs"/>
                <a:sym typeface="ヒラギノ角ゴ ProN W3"/>
              </a:defRPr>
            </a:pPr>
            <a:r>
              <a:rPr dirty="0"/>
              <a:t>print(</a:t>
            </a:r>
            <a:r>
              <a:rPr dirty="0" err="1"/>
              <a:t>c.shape</a:t>
            </a:r>
            <a:r>
              <a:rPr dirty="0"/>
              <a:t>)</a:t>
            </a:r>
          </a:p>
        </p:txBody>
      </p:sp>
      <p:sp>
        <p:nvSpPr>
          <p:cNvPr id="661" name="入力"/>
          <p:cNvSpPr txBox="1"/>
          <p:nvPr/>
        </p:nvSpPr>
        <p:spPr>
          <a:xfrm>
            <a:off x="2545272" y="4123332"/>
            <a:ext cx="1155701" cy="628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入力</a:t>
            </a: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57" name="numpyの他の機能で色んな配列を作る"/>
          <p:cNvSpPr txBox="1"/>
          <p:nvPr/>
        </p:nvSpPr>
        <p:spPr>
          <a:xfrm>
            <a:off x="5937205" y="251638"/>
            <a:ext cx="12909683"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numpyの他の機能で色んな配列を作る</a:t>
            </a:r>
          </a:p>
        </p:txBody>
      </p:sp>
      <p:sp>
        <p:nvSpPr>
          <p:cNvPr id="658" name="２次元配列は次のようにして作成します。"/>
          <p:cNvSpPr txBox="1"/>
          <p:nvPr/>
        </p:nvSpPr>
        <p:spPr>
          <a:xfrm>
            <a:off x="7429902" y="2260072"/>
            <a:ext cx="9924289" cy="628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２次元配列は次のようにして作成します。</a:t>
            </a:r>
          </a:p>
        </p:txBody>
      </p:sp>
      <p:sp>
        <p:nvSpPr>
          <p:cNvPr id="659" name="c = np.array([[1,2,3],[4,5,6]])…"/>
          <p:cNvSpPr txBox="1"/>
          <p:nvPr/>
        </p:nvSpPr>
        <p:spPr>
          <a:xfrm>
            <a:off x="4351462" y="4119677"/>
            <a:ext cx="7378993" cy="301625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100">
                <a:latin typeface="+mn-lt"/>
                <a:ea typeface="+mn-ea"/>
                <a:cs typeface="+mn-cs"/>
                <a:sym typeface="ヒラギノ角ゴ ProN W3"/>
              </a:defRPr>
            </a:pPr>
            <a:r>
              <a:t>c = np.array(</a:t>
            </a:r>
            <a:r>
              <a:rPr>
                <a:solidFill>
                  <a:schemeClr val="accent5">
                    <a:hueOff val="-82419"/>
                    <a:satOff val="-9513"/>
                    <a:lumOff val="-16343"/>
                  </a:schemeClr>
                </a:solidFill>
              </a:rPr>
              <a:t>[[1,2,3],[4,5,6]]</a:t>
            </a:r>
            <a:r>
              <a:t>)</a:t>
            </a:r>
          </a:p>
          <a:p>
            <a:pPr algn="l">
              <a:defRPr sz="4100">
                <a:latin typeface="+mn-lt"/>
                <a:ea typeface="+mn-ea"/>
                <a:cs typeface="+mn-cs"/>
                <a:sym typeface="ヒラギノ角ゴ ProN W3"/>
              </a:defRPr>
            </a:pPr>
            <a:r>
              <a:t>print(c)</a:t>
            </a:r>
          </a:p>
          <a:p>
            <a:pPr algn="l">
              <a:defRPr sz="4100">
                <a:latin typeface="+mn-lt"/>
                <a:ea typeface="+mn-ea"/>
                <a:cs typeface="+mn-cs"/>
                <a:sym typeface="ヒラギノ角ゴ ProN W3"/>
              </a:defRPr>
            </a:pPr>
            <a:endParaRPr/>
          </a:p>
          <a:p>
            <a:pPr algn="l">
              <a:defRPr sz="4100">
                <a:latin typeface="+mn-lt"/>
                <a:ea typeface="+mn-ea"/>
                <a:cs typeface="+mn-cs"/>
                <a:sym typeface="ヒラギノ角ゴ ProN W3"/>
              </a:defRPr>
            </a:pPr>
            <a:r>
              <a:t>print(c.shape)</a:t>
            </a:r>
          </a:p>
        </p:txBody>
      </p:sp>
      <p:sp>
        <p:nvSpPr>
          <p:cNvPr id="660" name="[[1 2 3]…"/>
          <p:cNvSpPr txBox="1"/>
          <p:nvPr/>
        </p:nvSpPr>
        <p:spPr>
          <a:xfrm>
            <a:off x="14878118" y="3930602"/>
            <a:ext cx="2228749" cy="301625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100">
                <a:latin typeface="+mn-lt"/>
                <a:ea typeface="+mn-ea"/>
                <a:cs typeface="+mn-cs"/>
                <a:sym typeface="ヒラギノ角ゴ ProN W3"/>
              </a:defRPr>
            </a:pPr>
            <a:endParaRPr/>
          </a:p>
          <a:p>
            <a:pPr algn="l">
              <a:defRPr sz="4100">
                <a:solidFill>
                  <a:schemeClr val="accent5">
                    <a:hueOff val="-82419"/>
                    <a:satOff val="-9513"/>
                    <a:lumOff val="-16343"/>
                  </a:schemeClr>
                </a:solidFill>
                <a:latin typeface="+mn-lt"/>
                <a:ea typeface="+mn-ea"/>
                <a:cs typeface="+mn-cs"/>
                <a:sym typeface="ヒラギノ角ゴ ProN W3"/>
              </a:defRPr>
            </a:pPr>
            <a:r>
              <a:t>[[1 2 3]</a:t>
            </a:r>
          </a:p>
          <a:p>
            <a:pPr algn="l">
              <a:defRPr sz="4100">
                <a:solidFill>
                  <a:schemeClr val="accent5">
                    <a:hueOff val="-82419"/>
                    <a:satOff val="-9513"/>
                    <a:lumOff val="-16343"/>
                  </a:schemeClr>
                </a:solidFill>
                <a:latin typeface="+mn-lt"/>
                <a:ea typeface="+mn-ea"/>
                <a:cs typeface="+mn-cs"/>
                <a:sym typeface="ヒラギノ角ゴ ProN W3"/>
              </a:defRPr>
            </a:pPr>
            <a:r>
              <a:t> [4 5 6]]</a:t>
            </a:r>
          </a:p>
          <a:p>
            <a:pPr algn="l">
              <a:defRPr sz="4100">
                <a:latin typeface="+mn-lt"/>
                <a:ea typeface="+mn-ea"/>
                <a:cs typeface="+mn-cs"/>
                <a:sym typeface="ヒラギノ角ゴ ProN W3"/>
              </a:defRPr>
            </a:pPr>
            <a:r>
              <a:t>(2, 3)</a:t>
            </a:r>
          </a:p>
        </p:txBody>
      </p:sp>
      <p:sp>
        <p:nvSpPr>
          <p:cNvPr id="661" name="入力"/>
          <p:cNvSpPr txBox="1"/>
          <p:nvPr/>
        </p:nvSpPr>
        <p:spPr>
          <a:xfrm>
            <a:off x="2545272" y="4123332"/>
            <a:ext cx="1155701" cy="628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入力</a:t>
            </a:r>
          </a:p>
        </p:txBody>
      </p:sp>
      <p:sp>
        <p:nvSpPr>
          <p:cNvPr id="662" name="出力"/>
          <p:cNvSpPr txBox="1"/>
          <p:nvPr/>
        </p:nvSpPr>
        <p:spPr>
          <a:xfrm>
            <a:off x="12910880" y="4060194"/>
            <a:ext cx="1155701" cy="628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出力</a:t>
            </a:r>
          </a:p>
        </p:txBody>
      </p:sp>
      <p:sp>
        <p:nvSpPr>
          <p:cNvPr id="663" name="この２次元配列の形状は行列と一緒で2✖️3となり、np.arrayの配列(変数)に…"/>
          <p:cNvSpPr txBox="1"/>
          <p:nvPr/>
        </p:nvSpPr>
        <p:spPr>
          <a:xfrm>
            <a:off x="2478596" y="8366882"/>
            <a:ext cx="17867567" cy="1574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100">
                <a:latin typeface="+mn-lt"/>
                <a:ea typeface="+mn-ea"/>
                <a:cs typeface="+mn-cs"/>
                <a:sym typeface="ヒラギノ角ゴ ProN W3"/>
              </a:defRPr>
            </a:pPr>
            <a:r>
              <a:t>この２次元配列の形状は行列と一緒で2✖️3となり、np.arrayの配列(変数)に</a:t>
            </a:r>
          </a:p>
          <a:p>
            <a:pPr>
              <a:defRPr sz="4100">
                <a:latin typeface="+mn-lt"/>
                <a:ea typeface="+mn-ea"/>
                <a:cs typeface="+mn-cs"/>
                <a:sym typeface="ヒラギノ角ゴ ProN W3"/>
              </a:defRPr>
            </a:pPr>
            <a:r>
              <a:t>.shapeをつけることで確認することが出来ます。</a:t>
            </a:r>
          </a:p>
        </p:txBody>
      </p:sp>
      <p:sp>
        <p:nvSpPr>
          <p:cNvPr id="664" name="c ="/>
          <p:cNvSpPr txBox="1"/>
          <p:nvPr/>
        </p:nvSpPr>
        <p:spPr>
          <a:xfrm>
            <a:off x="8553702" y="11304845"/>
            <a:ext cx="689291"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sz="4000"/>
              <a:t>c =</a:t>
            </a:r>
          </a:p>
        </p:txBody>
      </p:sp>
      <p:sp>
        <p:nvSpPr>
          <p:cNvPr id="665" name="１ ２ ３…"/>
          <p:cNvSpPr txBox="1"/>
          <p:nvPr/>
        </p:nvSpPr>
        <p:spPr>
          <a:xfrm>
            <a:off x="10402729" y="11159938"/>
            <a:ext cx="2019301" cy="1054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１　２　３</a:t>
            </a:r>
          </a:p>
          <a:p>
            <a:r>
              <a:t>４　５　６</a:t>
            </a:r>
          </a:p>
        </p:txBody>
      </p:sp>
      <p:sp>
        <p:nvSpPr>
          <p:cNvPr id="668" name="接続の線"/>
          <p:cNvSpPr/>
          <p:nvPr/>
        </p:nvSpPr>
        <p:spPr>
          <a:xfrm>
            <a:off x="9712924" y="10966381"/>
            <a:ext cx="589843" cy="1396086"/>
          </a:xfrm>
          <a:custGeom>
            <a:avLst/>
            <a:gdLst/>
            <a:ahLst/>
            <a:cxnLst>
              <a:cxn ang="0">
                <a:pos x="wd2" y="hd2"/>
              </a:cxn>
              <a:cxn ang="5400000">
                <a:pos x="wd2" y="hd2"/>
              </a:cxn>
              <a:cxn ang="10800000">
                <a:pos x="wd2" y="hd2"/>
              </a:cxn>
              <a:cxn ang="16200000">
                <a:pos x="wd2" y="hd2"/>
              </a:cxn>
            </a:cxnLst>
            <a:rect l="0" t="0" r="r" b="b"/>
            <a:pathLst>
              <a:path w="16234" h="21600" extrusionOk="0">
                <a:moveTo>
                  <a:pt x="13413" y="21600"/>
                </a:moveTo>
                <a:cubicBezTo>
                  <a:pt x="-5366" y="13586"/>
                  <a:pt x="-4426" y="6386"/>
                  <a:pt x="16234" y="0"/>
                </a:cubicBezTo>
              </a:path>
            </a:pathLst>
          </a:custGeom>
          <a:ln w="25400">
            <a:solidFill>
              <a:srgbClr val="000000"/>
            </a:solidFill>
            <a:miter lim="400000"/>
          </a:ln>
        </p:spPr>
        <p:txBody>
          <a:bodyPr/>
          <a:lstStyle/>
          <a:p>
            <a:endParaRPr/>
          </a:p>
        </p:txBody>
      </p:sp>
      <p:sp>
        <p:nvSpPr>
          <p:cNvPr id="669" name="接続の線"/>
          <p:cNvSpPr/>
          <p:nvPr/>
        </p:nvSpPr>
        <p:spPr>
          <a:xfrm>
            <a:off x="12521992" y="10966381"/>
            <a:ext cx="589843" cy="1396086"/>
          </a:xfrm>
          <a:custGeom>
            <a:avLst/>
            <a:gdLst/>
            <a:ahLst/>
            <a:cxnLst>
              <a:cxn ang="0">
                <a:pos x="wd2" y="hd2"/>
              </a:cxn>
              <a:cxn ang="5400000">
                <a:pos x="wd2" y="hd2"/>
              </a:cxn>
              <a:cxn ang="10800000">
                <a:pos x="wd2" y="hd2"/>
              </a:cxn>
              <a:cxn ang="16200000">
                <a:pos x="wd2" y="hd2"/>
              </a:cxn>
            </a:cxnLst>
            <a:rect l="0" t="0" r="r" b="b"/>
            <a:pathLst>
              <a:path w="16234" h="21600" extrusionOk="0">
                <a:moveTo>
                  <a:pt x="2821" y="21600"/>
                </a:moveTo>
                <a:cubicBezTo>
                  <a:pt x="21600" y="13586"/>
                  <a:pt x="20660" y="6386"/>
                  <a:pt x="0" y="0"/>
                </a:cubicBezTo>
              </a:path>
            </a:pathLst>
          </a:custGeom>
          <a:ln w="25400">
            <a:solidFill>
              <a:srgbClr val="000000"/>
            </a:solidFill>
            <a:miter lim="400000"/>
          </a:ln>
        </p:spPr>
        <p:txBody>
          <a:bodyPr/>
          <a:lstStyle/>
          <a:p>
            <a:endParaRPr/>
          </a:p>
        </p:txBody>
      </p:sp>
    </p:spTree>
    <p:extLst>
      <p:ext uri="{BB962C8B-B14F-4D97-AF65-F5344CB8AC3E}">
        <p14:creationId xmlns:p14="http://schemas.microsoft.com/office/powerpoint/2010/main" val="392248116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50E664B1-A084-4CEF-9B42-105EBA58A976}"/>
              </a:ext>
            </a:extLst>
          </p:cNvPr>
          <p:cNvPicPr>
            <a:picLocks noChangeAspect="1"/>
          </p:cNvPicPr>
          <p:nvPr/>
        </p:nvPicPr>
        <p:blipFill>
          <a:blip r:embed="rId2"/>
          <a:stretch>
            <a:fillRect/>
          </a:stretch>
        </p:blipFill>
        <p:spPr>
          <a:xfrm>
            <a:off x="4432804" y="2719539"/>
            <a:ext cx="15518391" cy="8640381"/>
          </a:xfrm>
          <a:prstGeom prst="rect">
            <a:avLst/>
          </a:prstGeom>
          <a:ln>
            <a:solidFill>
              <a:schemeClr val="tx1"/>
            </a:solidFill>
          </a:ln>
        </p:spPr>
      </p:pic>
      <p:sp>
        <p:nvSpPr>
          <p:cNvPr id="148"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9" name="SpyderでPythonを実行する"/>
          <p:cNvSpPr txBox="1"/>
          <p:nvPr/>
        </p:nvSpPr>
        <p:spPr>
          <a:xfrm>
            <a:off x="3100106" y="259046"/>
            <a:ext cx="18214992" cy="887422"/>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5100">
                <a:solidFill>
                  <a:srgbClr val="FFFFFF"/>
                </a:solidFill>
              </a:defRPr>
            </a:lvl1pPr>
          </a:lstStyle>
          <a:p>
            <a:r>
              <a:rPr lang="en-US" dirty="0"/>
              <a:t>Anaconda Navigator</a:t>
            </a:r>
            <a:r>
              <a:rPr lang="ja-JP" altLang="en-US" dirty="0"/>
              <a:t>で</a:t>
            </a:r>
            <a:r>
              <a:rPr lang="en-US" altLang="ja-JP" dirty="0"/>
              <a:t>Spyder</a:t>
            </a:r>
            <a:r>
              <a:rPr lang="ja-JP" altLang="en-US" dirty="0"/>
              <a:t>を立ち上げる</a:t>
            </a:r>
            <a:r>
              <a:rPr lang="en-US" altLang="ja-JP" dirty="0"/>
              <a:t>(Mac)</a:t>
            </a:r>
            <a:endParaRPr dirty="0"/>
          </a:p>
        </p:txBody>
      </p:sp>
      <p:sp>
        <p:nvSpPr>
          <p:cNvPr id="152" name="“Install”となっている人は、クリックしてしばらく待つと…"/>
          <p:cNvSpPr txBox="1"/>
          <p:nvPr/>
        </p:nvSpPr>
        <p:spPr>
          <a:xfrm>
            <a:off x="5508142" y="10879954"/>
            <a:ext cx="13398920" cy="22034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100">
                <a:latin typeface="+mn-lt"/>
                <a:ea typeface="+mn-ea"/>
                <a:cs typeface="+mn-cs"/>
                <a:sym typeface="ヒラギノ角ゴ ProN W3"/>
              </a:defRPr>
            </a:pPr>
            <a:endParaRPr/>
          </a:p>
          <a:p>
            <a:pPr>
              <a:defRPr sz="4100">
                <a:latin typeface="+mn-lt"/>
                <a:ea typeface="+mn-ea"/>
                <a:cs typeface="+mn-cs"/>
                <a:sym typeface="ヒラギノ角ゴ ProN W3"/>
              </a:defRPr>
            </a:pPr>
            <a:r>
              <a:t>“Install”となっている人は、クリックしてしばらく待つと</a:t>
            </a:r>
          </a:p>
          <a:p>
            <a:pPr>
              <a:defRPr sz="4100">
                <a:latin typeface="+mn-lt"/>
                <a:ea typeface="+mn-ea"/>
                <a:cs typeface="+mn-cs"/>
                <a:sym typeface="ヒラギノ角ゴ ProN W3"/>
              </a:defRPr>
            </a:pPr>
            <a:r>
              <a:t>“Launch”になるので、再度クリックします。</a:t>
            </a:r>
          </a:p>
        </p:txBody>
      </p:sp>
      <p:sp>
        <p:nvSpPr>
          <p:cNvPr id="153" name="楕円"/>
          <p:cNvSpPr/>
          <p:nvPr/>
        </p:nvSpPr>
        <p:spPr>
          <a:xfrm>
            <a:off x="6759663" y="9155003"/>
            <a:ext cx="1990654" cy="1270001"/>
          </a:xfrm>
          <a:prstGeom prst="ellipse">
            <a:avLst/>
          </a:prstGeom>
          <a:ln w="1524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72" name="numpyの他の機能で色んな配列を作る"/>
          <p:cNvSpPr txBox="1"/>
          <p:nvPr/>
        </p:nvSpPr>
        <p:spPr>
          <a:xfrm>
            <a:off x="5937205" y="251638"/>
            <a:ext cx="12909683"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numpyの他の機能で色んな配列を作る</a:t>
            </a:r>
          </a:p>
        </p:txBody>
      </p:sp>
      <p:sp>
        <p:nvSpPr>
          <p:cNvPr id="673" name="reshapeという機能を使って配列を変えることも出来ます。"/>
          <p:cNvSpPr txBox="1"/>
          <p:nvPr/>
        </p:nvSpPr>
        <p:spPr>
          <a:xfrm>
            <a:off x="5351789" y="1776487"/>
            <a:ext cx="14080516" cy="628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100">
                <a:latin typeface="+mn-lt"/>
                <a:ea typeface="+mn-ea"/>
                <a:cs typeface="+mn-cs"/>
                <a:sym typeface="ヒラギノ角ゴ ProN W3"/>
              </a:defRPr>
            </a:pPr>
            <a:r>
              <a:rPr>
                <a:solidFill>
                  <a:schemeClr val="accent5">
                    <a:hueOff val="-82419"/>
                    <a:satOff val="-9513"/>
                    <a:lumOff val="-16343"/>
                  </a:schemeClr>
                </a:solidFill>
              </a:rPr>
              <a:t>reshape</a:t>
            </a:r>
            <a:r>
              <a:t>という機能を使って配列を変えることも出来ます。</a:t>
            </a:r>
          </a:p>
        </p:txBody>
      </p:sp>
      <p:sp>
        <p:nvSpPr>
          <p:cNvPr id="674" name="c = np.array([[1,2,3],[4,5,6]])…"/>
          <p:cNvSpPr txBox="1"/>
          <p:nvPr/>
        </p:nvSpPr>
        <p:spPr>
          <a:xfrm>
            <a:off x="2928604" y="3734161"/>
            <a:ext cx="7378994" cy="222885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100">
                <a:latin typeface="+mn-lt"/>
                <a:ea typeface="+mn-ea"/>
                <a:cs typeface="+mn-cs"/>
                <a:sym typeface="ヒラギノ角ゴ ProN W3"/>
              </a:defRPr>
            </a:pPr>
            <a:r>
              <a:t>c = np.array(</a:t>
            </a:r>
            <a:r>
              <a:rPr>
                <a:solidFill>
                  <a:schemeClr val="accent5">
                    <a:hueOff val="-82419"/>
                    <a:satOff val="-9513"/>
                    <a:lumOff val="-16343"/>
                  </a:schemeClr>
                </a:solidFill>
              </a:rPr>
              <a:t>[[1,2,3],[4,5,6]]</a:t>
            </a:r>
            <a:r>
              <a:t>)</a:t>
            </a:r>
          </a:p>
          <a:p>
            <a:pPr algn="l">
              <a:defRPr sz="4100">
                <a:latin typeface="+mn-lt"/>
                <a:ea typeface="+mn-ea"/>
                <a:cs typeface="+mn-cs"/>
                <a:sym typeface="ヒラギノ角ゴ ProN W3"/>
              </a:defRPr>
            </a:pPr>
            <a:r>
              <a:t>print(c)</a:t>
            </a:r>
          </a:p>
          <a:p>
            <a:pPr algn="l">
              <a:defRPr sz="4100">
                <a:latin typeface="+mn-lt"/>
                <a:ea typeface="+mn-ea"/>
                <a:cs typeface="+mn-cs"/>
                <a:sym typeface="ヒラギノ角ゴ ProN W3"/>
              </a:defRPr>
            </a:pPr>
            <a:r>
              <a:t>print(c.shape)</a:t>
            </a:r>
          </a:p>
        </p:txBody>
      </p:sp>
      <p:sp>
        <p:nvSpPr>
          <p:cNvPr id="675" name="[[1 2 3]…"/>
          <p:cNvSpPr txBox="1"/>
          <p:nvPr/>
        </p:nvSpPr>
        <p:spPr>
          <a:xfrm>
            <a:off x="2889222" y="6632575"/>
            <a:ext cx="2228749" cy="222885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100">
                <a:solidFill>
                  <a:schemeClr val="accent5">
                    <a:hueOff val="-82419"/>
                    <a:satOff val="-9513"/>
                    <a:lumOff val="-16343"/>
                  </a:schemeClr>
                </a:solidFill>
                <a:latin typeface="+mn-lt"/>
                <a:ea typeface="+mn-ea"/>
                <a:cs typeface="+mn-cs"/>
                <a:sym typeface="ヒラギノ角ゴ ProN W3"/>
              </a:defRPr>
            </a:pPr>
            <a:r>
              <a:t>[[1 2 3]</a:t>
            </a:r>
          </a:p>
          <a:p>
            <a:pPr algn="l">
              <a:defRPr sz="4100">
                <a:solidFill>
                  <a:schemeClr val="accent5">
                    <a:hueOff val="-82419"/>
                    <a:satOff val="-9513"/>
                    <a:lumOff val="-16343"/>
                  </a:schemeClr>
                </a:solidFill>
                <a:latin typeface="+mn-lt"/>
                <a:ea typeface="+mn-ea"/>
                <a:cs typeface="+mn-cs"/>
                <a:sym typeface="ヒラギノ角ゴ ProN W3"/>
              </a:defRPr>
            </a:pPr>
            <a:r>
              <a:t> [4 5 6]]</a:t>
            </a:r>
          </a:p>
          <a:p>
            <a:pPr algn="l">
              <a:defRPr sz="4100">
                <a:latin typeface="+mn-lt"/>
                <a:ea typeface="+mn-ea"/>
                <a:cs typeface="+mn-cs"/>
                <a:sym typeface="ヒラギノ角ゴ ProN W3"/>
              </a:defRPr>
            </a:pPr>
            <a:r>
              <a:t>(2, 3)</a:t>
            </a:r>
          </a:p>
        </p:txBody>
      </p:sp>
      <p:sp>
        <p:nvSpPr>
          <p:cNvPr id="676" name="入力"/>
          <p:cNvSpPr txBox="1"/>
          <p:nvPr/>
        </p:nvSpPr>
        <p:spPr>
          <a:xfrm>
            <a:off x="1224860" y="4244419"/>
            <a:ext cx="1155701" cy="628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入力</a:t>
            </a:r>
          </a:p>
        </p:txBody>
      </p:sp>
      <p:sp>
        <p:nvSpPr>
          <p:cNvPr id="677" name="出力"/>
          <p:cNvSpPr txBox="1"/>
          <p:nvPr/>
        </p:nvSpPr>
        <p:spPr>
          <a:xfrm>
            <a:off x="1224860" y="7221881"/>
            <a:ext cx="1155701" cy="628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出力</a:t>
            </a:r>
          </a:p>
        </p:txBody>
      </p:sp>
      <p:sp>
        <p:nvSpPr>
          <p:cNvPr id="679" name="d = c.reshape(3,2)…"/>
          <p:cNvSpPr txBox="1"/>
          <p:nvPr/>
        </p:nvSpPr>
        <p:spPr>
          <a:xfrm>
            <a:off x="11527071" y="3850877"/>
            <a:ext cx="4808561" cy="1995418"/>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defRPr sz="4100">
                <a:latin typeface="+mn-lt"/>
                <a:ea typeface="+mn-ea"/>
                <a:cs typeface="+mn-cs"/>
                <a:sym typeface="ヒラギノ角ゴ ProN W3"/>
              </a:defRPr>
            </a:pPr>
            <a:r>
              <a:rPr dirty="0"/>
              <a:t>d = </a:t>
            </a:r>
            <a:r>
              <a:rPr dirty="0" err="1">
                <a:solidFill>
                  <a:srgbClr val="FF0000"/>
                </a:solidFill>
              </a:rPr>
              <a:t>c</a:t>
            </a:r>
            <a:r>
              <a:rPr dirty="0" err="1"/>
              <a:t>.reshape</a:t>
            </a:r>
            <a:r>
              <a:rPr dirty="0"/>
              <a:t>(</a:t>
            </a:r>
            <a:r>
              <a:rPr dirty="0">
                <a:solidFill>
                  <a:srgbClr val="FF0000"/>
                </a:solidFill>
              </a:rPr>
              <a:t>3,2</a:t>
            </a:r>
            <a:r>
              <a:rPr dirty="0"/>
              <a:t>)</a:t>
            </a:r>
          </a:p>
          <a:p>
            <a:pPr algn="l">
              <a:defRPr sz="4100">
                <a:latin typeface="+mn-lt"/>
                <a:ea typeface="+mn-ea"/>
                <a:cs typeface="+mn-cs"/>
                <a:sym typeface="ヒラギノ角ゴ ProN W3"/>
              </a:defRPr>
            </a:pPr>
            <a:r>
              <a:rPr dirty="0"/>
              <a:t>print(d)</a:t>
            </a:r>
          </a:p>
          <a:p>
            <a:pPr algn="l">
              <a:defRPr sz="4100">
                <a:latin typeface="+mn-lt"/>
                <a:ea typeface="+mn-ea"/>
                <a:cs typeface="+mn-cs"/>
                <a:sym typeface="ヒラギノ角ゴ ProN W3"/>
              </a:defRPr>
            </a:pPr>
            <a:r>
              <a:rPr dirty="0"/>
              <a:t>print(</a:t>
            </a:r>
            <a:r>
              <a:rPr dirty="0" err="1"/>
              <a:t>d.shape</a:t>
            </a:r>
            <a:r>
              <a:rPr dirty="0"/>
              <a:t>)</a:t>
            </a:r>
          </a:p>
        </p:txBody>
      </p:sp>
      <p:sp>
        <p:nvSpPr>
          <p:cNvPr id="680" name="e = c.reshape(6,1)…"/>
          <p:cNvSpPr txBox="1"/>
          <p:nvPr/>
        </p:nvSpPr>
        <p:spPr>
          <a:xfrm>
            <a:off x="17992556" y="3850877"/>
            <a:ext cx="4808561" cy="1995418"/>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defRPr sz="4100">
                <a:latin typeface="+mn-lt"/>
                <a:ea typeface="+mn-ea"/>
                <a:cs typeface="+mn-cs"/>
                <a:sym typeface="ヒラギノ角ゴ ProN W3"/>
              </a:defRPr>
            </a:pPr>
            <a:r>
              <a:rPr dirty="0"/>
              <a:t>e = </a:t>
            </a:r>
            <a:r>
              <a:rPr dirty="0" err="1">
                <a:solidFill>
                  <a:srgbClr val="FF0000"/>
                </a:solidFill>
              </a:rPr>
              <a:t>c</a:t>
            </a:r>
            <a:r>
              <a:rPr dirty="0" err="1"/>
              <a:t>.reshape</a:t>
            </a:r>
            <a:r>
              <a:rPr dirty="0"/>
              <a:t>(</a:t>
            </a:r>
            <a:r>
              <a:rPr dirty="0">
                <a:solidFill>
                  <a:srgbClr val="FF0000"/>
                </a:solidFill>
              </a:rPr>
              <a:t>6,1</a:t>
            </a:r>
            <a:r>
              <a:rPr dirty="0"/>
              <a:t>)</a:t>
            </a:r>
          </a:p>
          <a:p>
            <a:pPr algn="l">
              <a:defRPr sz="4100">
                <a:latin typeface="+mn-lt"/>
                <a:ea typeface="+mn-ea"/>
                <a:cs typeface="+mn-cs"/>
                <a:sym typeface="ヒラギノ角ゴ ProN W3"/>
              </a:defRPr>
            </a:pPr>
            <a:r>
              <a:rPr dirty="0"/>
              <a:t>print(e)</a:t>
            </a:r>
          </a:p>
          <a:p>
            <a:pPr algn="l">
              <a:defRPr sz="4100">
                <a:latin typeface="+mn-lt"/>
                <a:ea typeface="+mn-ea"/>
                <a:cs typeface="+mn-cs"/>
                <a:sym typeface="ヒラギノ角ゴ ProN W3"/>
              </a:defRPr>
            </a:pPr>
            <a:r>
              <a:rPr dirty="0"/>
              <a:t>print(</a:t>
            </a:r>
            <a:r>
              <a:rPr dirty="0" err="1"/>
              <a:t>e.shape</a:t>
            </a:r>
            <a:r>
              <a:rPr dirty="0"/>
              <a:t>)</a:t>
            </a:r>
          </a:p>
        </p:txBody>
      </p:sp>
    </p:spTree>
    <p:extLst>
      <p:ext uri="{BB962C8B-B14F-4D97-AF65-F5344CB8AC3E}">
        <p14:creationId xmlns:p14="http://schemas.microsoft.com/office/powerpoint/2010/main" val="1444767561"/>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72" name="numpyの他の機能で色んな配列を作る"/>
          <p:cNvSpPr txBox="1"/>
          <p:nvPr/>
        </p:nvSpPr>
        <p:spPr>
          <a:xfrm>
            <a:off x="5937205" y="251638"/>
            <a:ext cx="12909683"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numpyの他の機能で色んな配列を作る</a:t>
            </a:r>
          </a:p>
        </p:txBody>
      </p:sp>
      <p:sp>
        <p:nvSpPr>
          <p:cNvPr id="673" name="reshapeという機能を使って配列を変えることも出来ます。"/>
          <p:cNvSpPr txBox="1"/>
          <p:nvPr/>
        </p:nvSpPr>
        <p:spPr>
          <a:xfrm>
            <a:off x="5351789" y="1776487"/>
            <a:ext cx="14080516" cy="628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100">
                <a:latin typeface="+mn-lt"/>
                <a:ea typeface="+mn-ea"/>
                <a:cs typeface="+mn-cs"/>
                <a:sym typeface="ヒラギノ角ゴ ProN W3"/>
              </a:defRPr>
            </a:pPr>
            <a:r>
              <a:rPr>
                <a:solidFill>
                  <a:schemeClr val="accent5">
                    <a:hueOff val="-82419"/>
                    <a:satOff val="-9513"/>
                    <a:lumOff val="-16343"/>
                  </a:schemeClr>
                </a:solidFill>
              </a:rPr>
              <a:t>reshape</a:t>
            </a:r>
            <a:r>
              <a:t>という機能を使って配列を変えることも出来ます。</a:t>
            </a:r>
          </a:p>
        </p:txBody>
      </p:sp>
      <p:sp>
        <p:nvSpPr>
          <p:cNvPr id="674" name="c = np.array([[1,2,3],[4,5,6]])…"/>
          <p:cNvSpPr txBox="1"/>
          <p:nvPr/>
        </p:nvSpPr>
        <p:spPr>
          <a:xfrm>
            <a:off x="2928604" y="3734161"/>
            <a:ext cx="7378994" cy="222885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100">
                <a:latin typeface="+mn-lt"/>
                <a:ea typeface="+mn-ea"/>
                <a:cs typeface="+mn-cs"/>
                <a:sym typeface="ヒラギノ角ゴ ProN W3"/>
              </a:defRPr>
            </a:pPr>
            <a:r>
              <a:t>c = np.array(</a:t>
            </a:r>
            <a:r>
              <a:rPr>
                <a:solidFill>
                  <a:schemeClr val="accent5">
                    <a:hueOff val="-82419"/>
                    <a:satOff val="-9513"/>
                    <a:lumOff val="-16343"/>
                  </a:schemeClr>
                </a:solidFill>
              </a:rPr>
              <a:t>[[1,2,3],[4,5,6]]</a:t>
            </a:r>
            <a:r>
              <a:t>)</a:t>
            </a:r>
          </a:p>
          <a:p>
            <a:pPr algn="l">
              <a:defRPr sz="4100">
                <a:latin typeface="+mn-lt"/>
                <a:ea typeface="+mn-ea"/>
                <a:cs typeface="+mn-cs"/>
                <a:sym typeface="ヒラギノ角ゴ ProN W3"/>
              </a:defRPr>
            </a:pPr>
            <a:r>
              <a:t>print(c)</a:t>
            </a:r>
          </a:p>
          <a:p>
            <a:pPr algn="l">
              <a:defRPr sz="4100">
                <a:latin typeface="+mn-lt"/>
                <a:ea typeface="+mn-ea"/>
                <a:cs typeface="+mn-cs"/>
                <a:sym typeface="ヒラギノ角ゴ ProN W3"/>
              </a:defRPr>
            </a:pPr>
            <a:r>
              <a:t>print(c.shape)</a:t>
            </a:r>
          </a:p>
        </p:txBody>
      </p:sp>
      <p:sp>
        <p:nvSpPr>
          <p:cNvPr id="675" name="[[1 2 3]…"/>
          <p:cNvSpPr txBox="1"/>
          <p:nvPr/>
        </p:nvSpPr>
        <p:spPr>
          <a:xfrm>
            <a:off x="2889222" y="6632575"/>
            <a:ext cx="2228749" cy="222885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100">
                <a:solidFill>
                  <a:schemeClr val="accent5">
                    <a:hueOff val="-82419"/>
                    <a:satOff val="-9513"/>
                    <a:lumOff val="-16343"/>
                  </a:schemeClr>
                </a:solidFill>
                <a:latin typeface="+mn-lt"/>
                <a:ea typeface="+mn-ea"/>
                <a:cs typeface="+mn-cs"/>
                <a:sym typeface="ヒラギノ角ゴ ProN W3"/>
              </a:defRPr>
            </a:pPr>
            <a:r>
              <a:t>[[1 2 3]</a:t>
            </a:r>
          </a:p>
          <a:p>
            <a:pPr algn="l">
              <a:defRPr sz="4100">
                <a:solidFill>
                  <a:schemeClr val="accent5">
                    <a:hueOff val="-82419"/>
                    <a:satOff val="-9513"/>
                    <a:lumOff val="-16343"/>
                  </a:schemeClr>
                </a:solidFill>
                <a:latin typeface="+mn-lt"/>
                <a:ea typeface="+mn-ea"/>
                <a:cs typeface="+mn-cs"/>
                <a:sym typeface="ヒラギノ角ゴ ProN W3"/>
              </a:defRPr>
            </a:pPr>
            <a:r>
              <a:t> [4 5 6]]</a:t>
            </a:r>
          </a:p>
          <a:p>
            <a:pPr algn="l">
              <a:defRPr sz="4100">
                <a:latin typeface="+mn-lt"/>
                <a:ea typeface="+mn-ea"/>
                <a:cs typeface="+mn-cs"/>
                <a:sym typeface="ヒラギノ角ゴ ProN W3"/>
              </a:defRPr>
            </a:pPr>
            <a:r>
              <a:t>(2, 3)</a:t>
            </a:r>
          </a:p>
        </p:txBody>
      </p:sp>
      <p:sp>
        <p:nvSpPr>
          <p:cNvPr id="676" name="入力"/>
          <p:cNvSpPr txBox="1"/>
          <p:nvPr/>
        </p:nvSpPr>
        <p:spPr>
          <a:xfrm>
            <a:off x="1224860" y="4244419"/>
            <a:ext cx="1155701" cy="628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入力</a:t>
            </a:r>
          </a:p>
        </p:txBody>
      </p:sp>
      <p:sp>
        <p:nvSpPr>
          <p:cNvPr id="677" name="出力"/>
          <p:cNvSpPr txBox="1"/>
          <p:nvPr/>
        </p:nvSpPr>
        <p:spPr>
          <a:xfrm>
            <a:off x="1224860" y="7221881"/>
            <a:ext cx="1155701" cy="628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出力</a:t>
            </a:r>
          </a:p>
        </p:txBody>
      </p:sp>
      <p:sp>
        <p:nvSpPr>
          <p:cNvPr id="678" name="詳細は割愛しますが、np.array([ ])のリストの中にリストを重ねていけば３次元以上の配列も可能です"/>
          <p:cNvSpPr txBox="1"/>
          <p:nvPr/>
        </p:nvSpPr>
        <p:spPr>
          <a:xfrm>
            <a:off x="4558873" y="12744175"/>
            <a:ext cx="15297457"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400">
                <a:latin typeface="+mn-lt"/>
                <a:ea typeface="+mn-ea"/>
                <a:cs typeface="+mn-cs"/>
                <a:sym typeface="ヒラギノ角ゴ ProN W3"/>
              </a:defRPr>
            </a:lvl1pPr>
          </a:lstStyle>
          <a:p>
            <a:r>
              <a:rPr dirty="0" err="1"/>
              <a:t>np.array</a:t>
            </a:r>
            <a:r>
              <a:rPr dirty="0"/>
              <a:t>([ ])のリストの中にリストを重ねていけば３次元以上の配列も可能です</a:t>
            </a:r>
          </a:p>
        </p:txBody>
      </p:sp>
      <p:sp>
        <p:nvSpPr>
          <p:cNvPr id="679" name="d = c.reshape(3,2)…"/>
          <p:cNvSpPr txBox="1"/>
          <p:nvPr/>
        </p:nvSpPr>
        <p:spPr>
          <a:xfrm>
            <a:off x="11527071" y="3850877"/>
            <a:ext cx="5030983" cy="1995418"/>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defRPr sz="4100">
                <a:latin typeface="+mn-lt"/>
                <a:ea typeface="+mn-ea"/>
                <a:cs typeface="+mn-cs"/>
                <a:sym typeface="ヒラギノ角ゴ ProN W3"/>
              </a:defRPr>
            </a:pPr>
            <a:r>
              <a:rPr dirty="0"/>
              <a:t>d = </a:t>
            </a:r>
            <a:r>
              <a:rPr dirty="0" err="1">
                <a:solidFill>
                  <a:srgbClr val="FF0000"/>
                </a:solidFill>
              </a:rPr>
              <a:t>c</a:t>
            </a:r>
            <a:r>
              <a:rPr dirty="0" err="1"/>
              <a:t>.reshape</a:t>
            </a:r>
            <a:r>
              <a:rPr dirty="0"/>
              <a:t>(</a:t>
            </a:r>
            <a:r>
              <a:rPr dirty="0">
                <a:solidFill>
                  <a:srgbClr val="FF0000"/>
                </a:solidFill>
              </a:rPr>
              <a:t>3,2</a:t>
            </a:r>
            <a:r>
              <a:rPr dirty="0"/>
              <a:t>)</a:t>
            </a:r>
          </a:p>
          <a:p>
            <a:pPr algn="l">
              <a:defRPr sz="4100">
                <a:latin typeface="+mn-lt"/>
                <a:ea typeface="+mn-ea"/>
                <a:cs typeface="+mn-cs"/>
                <a:sym typeface="ヒラギノ角ゴ ProN W3"/>
              </a:defRPr>
            </a:pPr>
            <a:r>
              <a:rPr dirty="0"/>
              <a:t>print(d)</a:t>
            </a:r>
          </a:p>
          <a:p>
            <a:pPr algn="l">
              <a:defRPr sz="4100">
                <a:latin typeface="+mn-lt"/>
                <a:ea typeface="+mn-ea"/>
                <a:cs typeface="+mn-cs"/>
                <a:sym typeface="ヒラギノ角ゴ ProN W3"/>
              </a:defRPr>
            </a:pPr>
            <a:r>
              <a:rPr dirty="0"/>
              <a:t>print(</a:t>
            </a:r>
            <a:r>
              <a:rPr dirty="0" err="1"/>
              <a:t>d.shape</a:t>
            </a:r>
            <a:r>
              <a:rPr dirty="0"/>
              <a:t>)</a:t>
            </a:r>
          </a:p>
        </p:txBody>
      </p:sp>
      <p:sp>
        <p:nvSpPr>
          <p:cNvPr id="680" name="e = c.reshape(6,1)…"/>
          <p:cNvSpPr txBox="1"/>
          <p:nvPr/>
        </p:nvSpPr>
        <p:spPr>
          <a:xfrm>
            <a:off x="17992556" y="3535406"/>
            <a:ext cx="4743876" cy="262636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defRPr sz="4100">
                <a:latin typeface="+mn-lt"/>
                <a:ea typeface="+mn-ea"/>
                <a:cs typeface="+mn-cs"/>
                <a:sym typeface="ヒラギノ角ゴ ProN W3"/>
              </a:defRPr>
            </a:pPr>
            <a:r>
              <a:rPr dirty="0"/>
              <a:t>e = </a:t>
            </a:r>
            <a:r>
              <a:rPr dirty="0" err="1">
                <a:solidFill>
                  <a:srgbClr val="FF0000"/>
                </a:solidFill>
              </a:rPr>
              <a:t>c</a:t>
            </a:r>
            <a:r>
              <a:rPr dirty="0" err="1"/>
              <a:t>.reshape</a:t>
            </a:r>
            <a:r>
              <a:rPr dirty="0"/>
              <a:t>(</a:t>
            </a:r>
            <a:r>
              <a:rPr dirty="0">
                <a:solidFill>
                  <a:srgbClr val="FF0000"/>
                </a:solidFill>
              </a:rPr>
              <a:t>6,1</a:t>
            </a:r>
            <a:r>
              <a:rPr dirty="0"/>
              <a:t>)</a:t>
            </a:r>
          </a:p>
          <a:p>
            <a:pPr algn="l">
              <a:defRPr sz="4100">
                <a:latin typeface="+mn-lt"/>
                <a:ea typeface="+mn-ea"/>
                <a:cs typeface="+mn-cs"/>
                <a:sym typeface="ヒラギノ角ゴ ProN W3"/>
              </a:defRPr>
            </a:pPr>
            <a:r>
              <a:rPr dirty="0"/>
              <a:t>print(e)</a:t>
            </a:r>
          </a:p>
          <a:p>
            <a:pPr algn="l">
              <a:defRPr sz="4100">
                <a:latin typeface="+mn-lt"/>
                <a:ea typeface="+mn-ea"/>
                <a:cs typeface="+mn-cs"/>
                <a:sym typeface="ヒラギノ角ゴ ProN W3"/>
              </a:defRPr>
            </a:pPr>
            <a:r>
              <a:rPr dirty="0"/>
              <a:t>print(</a:t>
            </a:r>
            <a:r>
              <a:rPr dirty="0" err="1"/>
              <a:t>e.shape</a:t>
            </a:r>
            <a:r>
              <a:rPr dirty="0"/>
              <a:t>)</a:t>
            </a:r>
          </a:p>
        </p:txBody>
      </p:sp>
      <p:sp>
        <p:nvSpPr>
          <p:cNvPr id="681" name="[[1 2]…"/>
          <p:cNvSpPr txBox="1"/>
          <p:nvPr/>
        </p:nvSpPr>
        <p:spPr>
          <a:xfrm>
            <a:off x="11536460" y="6703515"/>
            <a:ext cx="1711173" cy="3016251"/>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100">
                <a:latin typeface="+mn-lt"/>
                <a:ea typeface="+mn-ea"/>
                <a:cs typeface="+mn-cs"/>
                <a:sym typeface="ヒラギノ角ゴ ProN W3"/>
              </a:defRPr>
            </a:pPr>
            <a:r>
              <a:t>[[1 2]</a:t>
            </a:r>
          </a:p>
          <a:p>
            <a:pPr algn="l">
              <a:defRPr sz="4100">
                <a:latin typeface="+mn-lt"/>
                <a:ea typeface="+mn-ea"/>
                <a:cs typeface="+mn-cs"/>
                <a:sym typeface="ヒラギノ角ゴ ProN W3"/>
              </a:defRPr>
            </a:pPr>
            <a:r>
              <a:t> [3 4]</a:t>
            </a:r>
          </a:p>
          <a:p>
            <a:pPr algn="l">
              <a:defRPr sz="4100">
                <a:latin typeface="+mn-lt"/>
                <a:ea typeface="+mn-ea"/>
                <a:cs typeface="+mn-cs"/>
                <a:sym typeface="ヒラギノ角ゴ ProN W3"/>
              </a:defRPr>
            </a:pPr>
            <a:r>
              <a:t> [5 6]]</a:t>
            </a:r>
          </a:p>
          <a:p>
            <a:pPr algn="l">
              <a:defRPr sz="4100">
                <a:latin typeface="+mn-lt"/>
                <a:ea typeface="+mn-ea"/>
                <a:cs typeface="+mn-cs"/>
                <a:sym typeface="ヒラギノ角ゴ ProN W3"/>
              </a:defRPr>
            </a:pPr>
            <a:r>
              <a:t>(3, 2)</a:t>
            </a:r>
          </a:p>
        </p:txBody>
      </p:sp>
      <p:sp>
        <p:nvSpPr>
          <p:cNvPr id="682" name="[[1]…"/>
          <p:cNvSpPr txBox="1"/>
          <p:nvPr/>
        </p:nvSpPr>
        <p:spPr>
          <a:xfrm>
            <a:off x="18124552" y="6777347"/>
            <a:ext cx="1493000" cy="5378451"/>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100">
                <a:latin typeface="+mn-lt"/>
                <a:ea typeface="+mn-ea"/>
                <a:cs typeface="+mn-cs"/>
                <a:sym typeface="ヒラギノ角ゴ ProN W3"/>
              </a:defRPr>
            </a:pPr>
            <a:r>
              <a:rPr dirty="0"/>
              <a:t>[[1]</a:t>
            </a:r>
          </a:p>
          <a:p>
            <a:pPr algn="l">
              <a:defRPr sz="4100">
                <a:latin typeface="+mn-lt"/>
                <a:ea typeface="+mn-ea"/>
                <a:cs typeface="+mn-cs"/>
                <a:sym typeface="ヒラギノ角ゴ ProN W3"/>
              </a:defRPr>
            </a:pPr>
            <a:r>
              <a:rPr dirty="0"/>
              <a:t> [2]</a:t>
            </a:r>
          </a:p>
          <a:p>
            <a:pPr algn="l">
              <a:defRPr sz="4100">
                <a:latin typeface="+mn-lt"/>
                <a:ea typeface="+mn-ea"/>
                <a:cs typeface="+mn-cs"/>
                <a:sym typeface="ヒラギノ角ゴ ProN W3"/>
              </a:defRPr>
            </a:pPr>
            <a:r>
              <a:rPr dirty="0"/>
              <a:t> [3]</a:t>
            </a:r>
          </a:p>
          <a:p>
            <a:pPr algn="l">
              <a:defRPr sz="4100">
                <a:latin typeface="+mn-lt"/>
                <a:ea typeface="+mn-ea"/>
                <a:cs typeface="+mn-cs"/>
                <a:sym typeface="ヒラギノ角ゴ ProN W3"/>
              </a:defRPr>
            </a:pPr>
            <a:r>
              <a:rPr dirty="0"/>
              <a:t> [4]</a:t>
            </a:r>
          </a:p>
          <a:p>
            <a:pPr algn="l">
              <a:defRPr sz="4100">
                <a:latin typeface="+mn-lt"/>
                <a:ea typeface="+mn-ea"/>
                <a:cs typeface="+mn-cs"/>
                <a:sym typeface="ヒラギノ角ゴ ProN W3"/>
              </a:defRPr>
            </a:pPr>
            <a:r>
              <a:rPr dirty="0"/>
              <a:t> [5]</a:t>
            </a:r>
          </a:p>
          <a:p>
            <a:pPr algn="l">
              <a:defRPr sz="4100">
                <a:latin typeface="+mn-lt"/>
                <a:ea typeface="+mn-ea"/>
                <a:cs typeface="+mn-cs"/>
                <a:sym typeface="ヒラギノ角ゴ ProN W3"/>
              </a:defRPr>
            </a:pPr>
            <a:r>
              <a:rPr dirty="0"/>
              <a:t> [6]]</a:t>
            </a:r>
          </a:p>
          <a:p>
            <a:pPr algn="l">
              <a:defRPr sz="4100">
                <a:latin typeface="+mn-lt"/>
                <a:ea typeface="+mn-ea"/>
                <a:cs typeface="+mn-cs"/>
                <a:sym typeface="ヒラギノ角ゴ ProN W3"/>
              </a:defRPr>
            </a:pPr>
            <a:r>
              <a:rPr dirty="0"/>
              <a:t>(6, 1)</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24" name="課題に取り組んでみよう"/>
          <p:cNvSpPr txBox="1"/>
          <p:nvPr/>
        </p:nvSpPr>
        <p:spPr>
          <a:xfrm>
            <a:off x="5022993" y="259046"/>
            <a:ext cx="14338014" cy="887422"/>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5100">
                <a:solidFill>
                  <a:srgbClr val="FFFFFF"/>
                </a:solidFill>
              </a:defRPr>
            </a:lvl1pPr>
          </a:lstStyle>
          <a:p>
            <a:r>
              <a:rPr dirty="0" err="1"/>
              <a:t>課題に取り組んでみよう</a:t>
            </a:r>
            <a:endParaRPr dirty="0"/>
          </a:p>
        </p:txBody>
      </p:sp>
      <p:sp>
        <p:nvSpPr>
          <p:cNvPr id="425" name="#1から10の要素を持つリストをtestという変数に代入しよう…"/>
          <p:cNvSpPr txBox="1"/>
          <p:nvPr/>
        </p:nvSpPr>
        <p:spPr>
          <a:xfrm>
            <a:off x="3403526" y="4267547"/>
            <a:ext cx="18654146" cy="51809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5500"/>
            </a:pPr>
            <a:r>
              <a:rPr dirty="0"/>
              <a:t>#1から</a:t>
            </a:r>
            <a:r>
              <a:rPr lang="ja-JP" altLang="en-US" dirty="0"/>
              <a:t>８</a:t>
            </a:r>
            <a:r>
              <a:rPr dirty="0" err="1"/>
              <a:t>の要素を</a:t>
            </a:r>
            <a:r>
              <a:rPr lang="ja-JP" altLang="en-US" dirty="0"/>
              <a:t>小さい順</a:t>
            </a:r>
            <a:r>
              <a:rPr lang="en-US" altLang="ja-JP" dirty="0"/>
              <a:t>(</a:t>
            </a:r>
            <a:r>
              <a:rPr lang="ja-JP" altLang="en-US" dirty="0"/>
              <a:t>昇順</a:t>
            </a:r>
            <a:r>
              <a:rPr lang="en-US" altLang="ja-JP" dirty="0"/>
              <a:t>)</a:t>
            </a:r>
            <a:r>
              <a:rPr lang="ja-JP" altLang="en-US" dirty="0"/>
              <a:t>に</a:t>
            </a:r>
            <a:r>
              <a:rPr dirty="0" err="1"/>
              <a:t>持つ</a:t>
            </a:r>
            <a:r>
              <a:rPr lang="en-US" dirty="0"/>
              <a:t>(4,2)</a:t>
            </a:r>
            <a:r>
              <a:rPr lang="ja-JP" altLang="en-US" dirty="0"/>
              <a:t>の</a:t>
            </a:r>
            <a:r>
              <a:rPr lang="en-US" dirty="0" err="1"/>
              <a:t>numpy</a:t>
            </a:r>
            <a:r>
              <a:rPr lang="ja-JP" altLang="en-US" dirty="0"/>
              <a:t>配列</a:t>
            </a:r>
            <a:r>
              <a:rPr dirty="0"/>
              <a:t>を</a:t>
            </a:r>
            <a:endParaRPr lang="en-US" dirty="0"/>
          </a:p>
          <a:p>
            <a:pPr algn="l">
              <a:defRPr sz="5500"/>
            </a:pPr>
            <a:r>
              <a:rPr lang="ja-JP" altLang="en-US" dirty="0"/>
              <a:t>　</a:t>
            </a:r>
            <a:r>
              <a:rPr dirty="0"/>
              <a:t>test</a:t>
            </a:r>
            <a:r>
              <a:rPr lang="en-US" dirty="0"/>
              <a:t>2</a:t>
            </a:r>
            <a:r>
              <a:rPr dirty="0"/>
              <a:t>という変数に代入しよう</a:t>
            </a:r>
          </a:p>
          <a:p>
            <a:pPr algn="l">
              <a:defRPr sz="5500"/>
            </a:pPr>
            <a:r>
              <a:rPr dirty="0"/>
              <a:t>#test</a:t>
            </a:r>
            <a:r>
              <a:rPr lang="en-US" dirty="0"/>
              <a:t>2</a:t>
            </a:r>
            <a:r>
              <a:rPr dirty="0"/>
              <a:t>を出力しよう</a:t>
            </a:r>
          </a:p>
          <a:p>
            <a:pPr algn="l">
              <a:defRPr sz="5500"/>
            </a:pPr>
            <a:r>
              <a:rPr dirty="0"/>
              <a:t>#test</a:t>
            </a:r>
            <a:r>
              <a:rPr lang="en-US" dirty="0"/>
              <a:t>2</a:t>
            </a:r>
            <a:r>
              <a:rPr dirty="0"/>
              <a:t>の</a:t>
            </a:r>
            <a:r>
              <a:rPr lang="en-US" dirty="0"/>
              <a:t>shape</a:t>
            </a:r>
            <a:r>
              <a:rPr lang="ja-JP" altLang="en-US" dirty="0"/>
              <a:t>を確認しよう</a:t>
            </a:r>
            <a:endParaRPr lang="en-US" altLang="ja-JP" dirty="0"/>
          </a:p>
          <a:p>
            <a:pPr algn="l">
              <a:defRPr sz="5500"/>
            </a:pPr>
            <a:r>
              <a:rPr lang="en-US" dirty="0"/>
              <a:t>#test2</a:t>
            </a:r>
            <a:r>
              <a:rPr lang="ja-JP" altLang="en-US" dirty="0"/>
              <a:t>の</a:t>
            </a:r>
            <a:r>
              <a:rPr lang="en-US" altLang="ja-JP" dirty="0"/>
              <a:t>shape</a:t>
            </a:r>
            <a:r>
              <a:rPr lang="ja-JP" altLang="en-US" dirty="0"/>
              <a:t>を</a:t>
            </a:r>
            <a:r>
              <a:rPr lang="en-US" altLang="ja-JP" dirty="0"/>
              <a:t>(2,4)</a:t>
            </a:r>
            <a:r>
              <a:rPr lang="ja-JP" altLang="en-US" dirty="0"/>
              <a:t>に変えてみよう</a:t>
            </a:r>
            <a:endParaRPr dirty="0"/>
          </a:p>
          <a:p>
            <a:pPr algn="l">
              <a:defRPr sz="5500"/>
            </a:pPr>
            <a:r>
              <a:rPr dirty="0"/>
              <a:t>#</a:t>
            </a:r>
            <a:r>
              <a:rPr lang="en-US" dirty="0"/>
              <a:t>test2</a:t>
            </a:r>
            <a:r>
              <a:rPr lang="ja-JP" altLang="en-US" dirty="0"/>
              <a:t>の</a:t>
            </a:r>
            <a:r>
              <a:rPr lang="en-US" altLang="ja-JP" dirty="0"/>
              <a:t>shape</a:t>
            </a:r>
            <a:r>
              <a:rPr lang="ja-JP" altLang="en-US" dirty="0"/>
              <a:t>を</a:t>
            </a:r>
            <a:r>
              <a:rPr lang="en-US" altLang="ja-JP" dirty="0"/>
              <a:t>(2,2,2)</a:t>
            </a:r>
            <a:r>
              <a:rPr lang="ja-JP" altLang="en-US" dirty="0"/>
              <a:t>に変えてみよう</a:t>
            </a:r>
            <a:endParaRPr dirty="0"/>
          </a:p>
        </p:txBody>
      </p:sp>
    </p:spTree>
    <p:extLst>
      <p:ext uri="{BB962C8B-B14F-4D97-AF65-F5344CB8AC3E}">
        <p14:creationId xmlns:p14="http://schemas.microsoft.com/office/powerpoint/2010/main" val="1165254148"/>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24" name="課題に取り組んでみよう"/>
          <p:cNvSpPr txBox="1"/>
          <p:nvPr/>
        </p:nvSpPr>
        <p:spPr>
          <a:xfrm>
            <a:off x="5022993" y="259046"/>
            <a:ext cx="14338014" cy="887422"/>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5100">
                <a:solidFill>
                  <a:srgbClr val="FFFFFF"/>
                </a:solidFill>
              </a:defRPr>
            </a:lvl1pPr>
          </a:lstStyle>
          <a:p>
            <a:r>
              <a:rPr dirty="0" err="1"/>
              <a:t>課題に取り組んでみよう</a:t>
            </a:r>
            <a:endParaRPr dirty="0"/>
          </a:p>
        </p:txBody>
      </p:sp>
      <p:sp>
        <p:nvSpPr>
          <p:cNvPr id="425" name="#1から10の要素を持つリストをtestという変数に代入しよう…"/>
          <p:cNvSpPr txBox="1"/>
          <p:nvPr/>
        </p:nvSpPr>
        <p:spPr>
          <a:xfrm>
            <a:off x="412557" y="2077186"/>
            <a:ext cx="22156706" cy="43345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5500"/>
            </a:pPr>
            <a:r>
              <a:rPr dirty="0"/>
              <a:t>#1から</a:t>
            </a:r>
            <a:r>
              <a:rPr lang="en-US" dirty="0"/>
              <a:t>8</a:t>
            </a:r>
            <a:r>
              <a:rPr dirty="0"/>
              <a:t>の要素を持つ</a:t>
            </a:r>
            <a:r>
              <a:rPr lang="en-US" dirty="0"/>
              <a:t>(4,2)</a:t>
            </a:r>
            <a:r>
              <a:rPr lang="ja-JP" altLang="en-US" dirty="0"/>
              <a:t>の</a:t>
            </a:r>
            <a:r>
              <a:rPr lang="en-US" dirty="0" err="1"/>
              <a:t>numpy</a:t>
            </a:r>
            <a:r>
              <a:rPr lang="ja-JP" altLang="en-US" dirty="0"/>
              <a:t>配列</a:t>
            </a:r>
            <a:r>
              <a:rPr dirty="0"/>
              <a:t>をtest</a:t>
            </a:r>
            <a:r>
              <a:rPr lang="en-US" dirty="0"/>
              <a:t>2</a:t>
            </a:r>
            <a:r>
              <a:rPr dirty="0"/>
              <a:t>という変数に代入しよう</a:t>
            </a:r>
          </a:p>
          <a:p>
            <a:pPr algn="l">
              <a:defRPr sz="5500"/>
            </a:pPr>
            <a:r>
              <a:rPr dirty="0"/>
              <a:t>#test</a:t>
            </a:r>
            <a:r>
              <a:rPr lang="en-US" dirty="0"/>
              <a:t>2</a:t>
            </a:r>
            <a:r>
              <a:rPr dirty="0"/>
              <a:t>を出力しよう</a:t>
            </a:r>
          </a:p>
          <a:p>
            <a:pPr algn="l">
              <a:defRPr sz="5500"/>
            </a:pPr>
            <a:r>
              <a:rPr dirty="0"/>
              <a:t>#test</a:t>
            </a:r>
            <a:r>
              <a:rPr lang="en-US" dirty="0"/>
              <a:t>2</a:t>
            </a:r>
            <a:r>
              <a:rPr dirty="0"/>
              <a:t>の</a:t>
            </a:r>
            <a:r>
              <a:rPr lang="en-US" dirty="0"/>
              <a:t>shape</a:t>
            </a:r>
            <a:r>
              <a:rPr lang="ja-JP" altLang="en-US" dirty="0"/>
              <a:t>を確認しよう</a:t>
            </a:r>
            <a:endParaRPr lang="en-US" altLang="ja-JP" dirty="0"/>
          </a:p>
          <a:p>
            <a:pPr algn="l">
              <a:defRPr sz="5500"/>
            </a:pPr>
            <a:r>
              <a:rPr lang="en-US" dirty="0"/>
              <a:t>#test2</a:t>
            </a:r>
            <a:r>
              <a:rPr lang="ja-JP" altLang="en-US" dirty="0"/>
              <a:t>の</a:t>
            </a:r>
            <a:r>
              <a:rPr lang="en-US" altLang="ja-JP" dirty="0"/>
              <a:t>shape</a:t>
            </a:r>
            <a:r>
              <a:rPr lang="ja-JP" altLang="en-US" dirty="0"/>
              <a:t>を</a:t>
            </a:r>
            <a:r>
              <a:rPr lang="en-US" altLang="ja-JP" dirty="0"/>
              <a:t>(2,4)</a:t>
            </a:r>
            <a:r>
              <a:rPr lang="ja-JP" altLang="en-US" dirty="0"/>
              <a:t>に変えて</a:t>
            </a:r>
            <a:r>
              <a:rPr lang="en-US" altLang="ja-JP" dirty="0"/>
              <a:t>test3</a:t>
            </a:r>
            <a:r>
              <a:rPr lang="ja-JP" altLang="en-US" dirty="0"/>
              <a:t>に代入しよう</a:t>
            </a:r>
            <a:endParaRPr dirty="0"/>
          </a:p>
          <a:p>
            <a:pPr algn="l">
              <a:defRPr sz="5500"/>
            </a:pPr>
            <a:r>
              <a:rPr dirty="0"/>
              <a:t>#</a:t>
            </a:r>
            <a:r>
              <a:rPr lang="en-US" dirty="0"/>
              <a:t>test2</a:t>
            </a:r>
            <a:r>
              <a:rPr lang="ja-JP" altLang="en-US" dirty="0"/>
              <a:t>の</a:t>
            </a:r>
            <a:r>
              <a:rPr lang="en-US" altLang="ja-JP" dirty="0"/>
              <a:t>shape</a:t>
            </a:r>
            <a:r>
              <a:rPr lang="ja-JP" altLang="en-US" dirty="0"/>
              <a:t>を</a:t>
            </a:r>
            <a:r>
              <a:rPr lang="en-US" altLang="ja-JP" dirty="0"/>
              <a:t>(2,2,2)</a:t>
            </a:r>
            <a:r>
              <a:rPr lang="ja-JP" altLang="en-US" dirty="0"/>
              <a:t>に変えて</a:t>
            </a:r>
            <a:r>
              <a:rPr lang="en-US" altLang="ja-JP" dirty="0"/>
              <a:t>test4</a:t>
            </a:r>
            <a:r>
              <a:rPr lang="ja-JP" altLang="en-US" dirty="0"/>
              <a:t>に代入しよう</a:t>
            </a:r>
            <a:endParaRPr dirty="0"/>
          </a:p>
        </p:txBody>
      </p:sp>
      <p:sp>
        <p:nvSpPr>
          <p:cNvPr id="6" name="テキスト ボックス 5">
            <a:extLst>
              <a:ext uri="{FF2B5EF4-FFF2-40B4-BE49-F238E27FC236}">
                <a16:creationId xmlns:a16="http://schemas.microsoft.com/office/drawing/2014/main" id="{8DF8D6A1-1FE6-4FC8-A47C-E81CA4054A75}"/>
              </a:ext>
            </a:extLst>
          </p:cNvPr>
          <p:cNvSpPr txBox="1"/>
          <p:nvPr/>
        </p:nvSpPr>
        <p:spPr>
          <a:xfrm>
            <a:off x="1461977" y="8194388"/>
            <a:ext cx="9085521" cy="44012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4000" dirty="0"/>
              <a:t>test2 = np.array([[1,2],[3,4],[5,6],[7,8]])</a:t>
            </a:r>
          </a:p>
          <a:p>
            <a:pPr algn="l"/>
            <a:r>
              <a:rPr lang="ja-JP" altLang="en-US" sz="4000" dirty="0"/>
              <a:t>print(test2)</a:t>
            </a:r>
          </a:p>
          <a:p>
            <a:pPr algn="l"/>
            <a:r>
              <a:rPr lang="ja-JP" altLang="en-US" sz="4000" dirty="0"/>
              <a:t>print(test2.shape)</a:t>
            </a:r>
          </a:p>
          <a:p>
            <a:pPr algn="l"/>
            <a:r>
              <a:rPr lang="ja-JP" altLang="en-US" sz="4000" dirty="0"/>
              <a:t>test3 = test2.reshape(2,4)</a:t>
            </a:r>
          </a:p>
          <a:p>
            <a:pPr algn="l"/>
            <a:r>
              <a:rPr lang="ja-JP" altLang="en-US" sz="4000" dirty="0"/>
              <a:t>print(test3)</a:t>
            </a:r>
          </a:p>
          <a:p>
            <a:pPr algn="l"/>
            <a:r>
              <a:rPr lang="ja-JP" altLang="en-US" sz="4000" dirty="0"/>
              <a:t>test4 = test2.reshape(2,2,2)</a:t>
            </a:r>
          </a:p>
          <a:p>
            <a:pPr algn="l"/>
            <a:r>
              <a:rPr lang="ja-JP" altLang="en-US" sz="4000" dirty="0"/>
              <a:t>print(test4)</a:t>
            </a:r>
          </a:p>
        </p:txBody>
      </p:sp>
      <p:sp>
        <p:nvSpPr>
          <p:cNvPr id="8" name="テキスト ボックス 7">
            <a:extLst>
              <a:ext uri="{FF2B5EF4-FFF2-40B4-BE49-F238E27FC236}">
                <a16:creationId xmlns:a16="http://schemas.microsoft.com/office/drawing/2014/main" id="{BC6DD303-E1F9-4D4F-8242-688E20757B6F}"/>
              </a:ext>
            </a:extLst>
          </p:cNvPr>
          <p:cNvSpPr txBox="1"/>
          <p:nvPr/>
        </p:nvSpPr>
        <p:spPr>
          <a:xfrm>
            <a:off x="12207602" y="8154941"/>
            <a:ext cx="4690730" cy="47089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dirty="0"/>
              <a:t>print(test2)</a:t>
            </a:r>
          </a:p>
          <a:p>
            <a:pPr algn="l"/>
            <a:r>
              <a:rPr lang="ja-JP" altLang="en-US" dirty="0"/>
              <a:t>[[1 2]</a:t>
            </a:r>
          </a:p>
          <a:p>
            <a:pPr algn="l"/>
            <a:r>
              <a:rPr lang="ja-JP" altLang="en-US" dirty="0"/>
              <a:t> [3 4]</a:t>
            </a:r>
          </a:p>
          <a:p>
            <a:pPr algn="l"/>
            <a:r>
              <a:rPr lang="ja-JP" altLang="en-US" dirty="0"/>
              <a:t> [5 6]</a:t>
            </a:r>
          </a:p>
          <a:p>
            <a:pPr algn="l"/>
            <a:r>
              <a:rPr lang="ja-JP" altLang="en-US" dirty="0"/>
              <a:t> [7 8]]</a:t>
            </a:r>
          </a:p>
          <a:p>
            <a:pPr algn="l"/>
            <a:endParaRPr lang="ja-JP" altLang="en-US" dirty="0"/>
          </a:p>
          <a:p>
            <a:pPr algn="l"/>
            <a:r>
              <a:rPr lang="ja-JP" altLang="en-US" dirty="0"/>
              <a:t>print(test2.shape)</a:t>
            </a:r>
          </a:p>
          <a:p>
            <a:pPr algn="l"/>
            <a:r>
              <a:rPr lang="ja-JP" altLang="en-US" dirty="0"/>
              <a:t>(4, 2)</a:t>
            </a:r>
          </a:p>
          <a:p>
            <a:pPr algn="l"/>
            <a:endParaRPr lang="ja-JP" altLang="en-US" dirty="0"/>
          </a:p>
          <a:p>
            <a:pPr algn="l"/>
            <a:endParaRPr lang="ja-JP" altLang="en-US" dirty="0"/>
          </a:p>
        </p:txBody>
      </p:sp>
      <p:sp>
        <p:nvSpPr>
          <p:cNvPr id="10" name="テキスト ボックス 9">
            <a:extLst>
              <a:ext uri="{FF2B5EF4-FFF2-40B4-BE49-F238E27FC236}">
                <a16:creationId xmlns:a16="http://schemas.microsoft.com/office/drawing/2014/main" id="{E22EFADD-D89E-43DB-B31D-FB20CEE70C0D}"/>
              </a:ext>
            </a:extLst>
          </p:cNvPr>
          <p:cNvSpPr txBox="1"/>
          <p:nvPr/>
        </p:nvSpPr>
        <p:spPr>
          <a:xfrm>
            <a:off x="17049307" y="8154941"/>
            <a:ext cx="3577856" cy="42473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dirty="0"/>
              <a:t>print(test3)</a:t>
            </a:r>
          </a:p>
          <a:p>
            <a:pPr algn="l"/>
            <a:r>
              <a:rPr lang="ja-JP" altLang="en-US" dirty="0"/>
              <a:t>[[1 2 3 4]</a:t>
            </a:r>
          </a:p>
          <a:p>
            <a:pPr algn="l"/>
            <a:r>
              <a:rPr lang="ja-JP" altLang="en-US" dirty="0"/>
              <a:t> [5 6 7 8]]</a:t>
            </a:r>
          </a:p>
          <a:p>
            <a:pPr algn="l"/>
            <a:endParaRPr lang="ja-JP" altLang="en-US" dirty="0"/>
          </a:p>
          <a:p>
            <a:pPr algn="l"/>
            <a:r>
              <a:rPr lang="ja-JP" altLang="en-US" dirty="0"/>
              <a:t>print(test4)</a:t>
            </a:r>
          </a:p>
          <a:p>
            <a:pPr algn="l"/>
            <a:r>
              <a:rPr lang="ja-JP" altLang="en-US" dirty="0"/>
              <a:t>[[[1 2]</a:t>
            </a:r>
          </a:p>
          <a:p>
            <a:pPr algn="l"/>
            <a:r>
              <a:rPr lang="ja-JP" altLang="en-US" dirty="0"/>
              <a:t>  [3 4]]</a:t>
            </a:r>
          </a:p>
          <a:p>
            <a:pPr algn="l"/>
            <a:r>
              <a:rPr lang="ja-JP" altLang="en-US" dirty="0"/>
              <a:t> [[5 6]</a:t>
            </a:r>
          </a:p>
          <a:p>
            <a:pPr algn="l"/>
            <a:r>
              <a:rPr lang="ja-JP" altLang="en-US" dirty="0"/>
              <a:t>  [7 8]]]</a:t>
            </a:r>
          </a:p>
        </p:txBody>
      </p:sp>
      <p:sp>
        <p:nvSpPr>
          <p:cNvPr id="11" name="テキスト ボックス 10">
            <a:extLst>
              <a:ext uri="{FF2B5EF4-FFF2-40B4-BE49-F238E27FC236}">
                <a16:creationId xmlns:a16="http://schemas.microsoft.com/office/drawing/2014/main" id="{3E17BA05-3A13-4E08-8BBB-85FCBE64BDD4}"/>
              </a:ext>
            </a:extLst>
          </p:cNvPr>
          <p:cNvSpPr txBox="1"/>
          <p:nvPr/>
        </p:nvSpPr>
        <p:spPr>
          <a:xfrm>
            <a:off x="16898332" y="12644767"/>
            <a:ext cx="6251944"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000" dirty="0"/>
              <a:t>(2, 2)</a:t>
            </a:r>
            <a:r>
              <a:rPr lang="ja-JP" altLang="en-US" sz="4000" dirty="0"/>
              <a:t>が</a:t>
            </a:r>
            <a:r>
              <a:rPr lang="en-US" altLang="ja-JP" sz="4000" dirty="0"/>
              <a:t>2</a:t>
            </a:r>
            <a:r>
              <a:rPr lang="ja-JP" altLang="en-US" sz="4000" dirty="0"/>
              <a:t>つあるイメージ</a:t>
            </a:r>
          </a:p>
        </p:txBody>
      </p:sp>
    </p:spTree>
    <p:extLst>
      <p:ext uri="{BB962C8B-B14F-4D97-AF65-F5344CB8AC3E}">
        <p14:creationId xmlns:p14="http://schemas.microsoft.com/office/powerpoint/2010/main" val="1955167407"/>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85" name="pandas"/>
          <p:cNvSpPr txBox="1"/>
          <p:nvPr/>
        </p:nvSpPr>
        <p:spPr>
          <a:xfrm>
            <a:off x="5937205" y="251638"/>
            <a:ext cx="12909683"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pandas</a:t>
            </a:r>
          </a:p>
        </p:txBody>
      </p:sp>
      <p:sp>
        <p:nvSpPr>
          <p:cNvPr id="686" name="pandasではデータフレームを使用してみます"/>
          <p:cNvSpPr txBox="1"/>
          <p:nvPr/>
        </p:nvSpPr>
        <p:spPr>
          <a:xfrm>
            <a:off x="6800799" y="2213008"/>
            <a:ext cx="10782402" cy="628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pandasではデータフレームを使用してみます</a:t>
            </a:r>
          </a:p>
        </p:txBody>
      </p:sp>
      <p:sp>
        <p:nvSpPr>
          <p:cNvPr id="687" name="変数 = pd.DataFrame(データ)"/>
          <p:cNvSpPr txBox="1"/>
          <p:nvPr/>
        </p:nvSpPr>
        <p:spPr>
          <a:xfrm>
            <a:off x="8007273" y="3299054"/>
            <a:ext cx="8369454" cy="66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vl1pPr>
          </a:lstStyle>
          <a:p>
            <a:r>
              <a:t>変数 = pd.DataFrame(データ)</a:t>
            </a:r>
          </a:p>
        </p:txBody>
      </p:sp>
      <p:sp>
        <p:nvSpPr>
          <p:cNvPr id="688" name="データは自分で作ることも出来ますが、外から読み込むことも出来ます。"/>
          <p:cNvSpPr txBox="1"/>
          <p:nvPr/>
        </p:nvSpPr>
        <p:spPr>
          <a:xfrm>
            <a:off x="3569334" y="8903102"/>
            <a:ext cx="17245331" cy="628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データは自分で作ることも出来ますが、外から読み込むことも出来ます。</a:t>
            </a:r>
          </a:p>
        </p:txBody>
      </p:sp>
      <p:sp>
        <p:nvSpPr>
          <p:cNvPr id="7" name="データは自分で作ることも出来ますが、外から読み込むことも出来ます。">
            <a:extLst>
              <a:ext uri="{FF2B5EF4-FFF2-40B4-BE49-F238E27FC236}">
                <a16:creationId xmlns:a16="http://schemas.microsoft.com/office/drawing/2014/main" id="{F764C648-BBF7-49E0-9A39-E01CC138E836}"/>
              </a:ext>
            </a:extLst>
          </p:cNvPr>
          <p:cNvSpPr txBox="1"/>
          <p:nvPr/>
        </p:nvSpPr>
        <p:spPr>
          <a:xfrm>
            <a:off x="5846895" y="5828835"/>
            <a:ext cx="12721432" cy="7335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rPr lang="ja-JP" altLang="en-US" dirty="0"/>
              <a:t>データをデータフレームという型（形式）で読み込む</a:t>
            </a:r>
            <a:endParaRPr lang="en-US" altLang="ja-JP" dirty="0"/>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dirty="0"/>
          </a:p>
        </p:txBody>
      </p:sp>
      <p:sp>
        <p:nvSpPr>
          <p:cNvPr id="691" name="行列"/>
          <p:cNvSpPr txBox="1"/>
          <p:nvPr/>
        </p:nvSpPr>
        <p:spPr>
          <a:xfrm>
            <a:off x="5937205" y="251638"/>
            <a:ext cx="12909683"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行列</a:t>
            </a:r>
          </a:p>
        </p:txBody>
      </p:sp>
      <p:sp>
        <p:nvSpPr>
          <p:cNvPr id="692" name="データの扱いにおいて行列の概念が重要になります…"/>
          <p:cNvSpPr txBox="1"/>
          <p:nvPr/>
        </p:nvSpPr>
        <p:spPr>
          <a:xfrm>
            <a:off x="6294223" y="2131199"/>
            <a:ext cx="12195646" cy="1364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100">
                <a:latin typeface="+mn-lt"/>
                <a:ea typeface="+mn-ea"/>
                <a:cs typeface="+mn-cs"/>
                <a:sym typeface="ヒラギノ角ゴ ProN W3"/>
              </a:defRPr>
            </a:pPr>
            <a:r>
              <a:rPr dirty="0" err="1"/>
              <a:t>データの扱いにおいて行列の概念が重要になります</a:t>
            </a:r>
            <a:endParaRPr lang="en-US" dirty="0"/>
          </a:p>
          <a:p>
            <a:pPr>
              <a:defRPr sz="4100">
                <a:latin typeface="+mn-lt"/>
                <a:ea typeface="+mn-ea"/>
                <a:cs typeface="+mn-cs"/>
                <a:sym typeface="ヒラギノ角ゴ ProN W3"/>
              </a:defRPr>
            </a:pPr>
            <a:endParaRPr dirty="0"/>
          </a:p>
        </p:txBody>
      </p:sp>
      <p:graphicFrame>
        <p:nvGraphicFramePr>
          <p:cNvPr id="693" name="表"/>
          <p:cNvGraphicFramePr/>
          <p:nvPr/>
        </p:nvGraphicFramePr>
        <p:xfrm>
          <a:off x="7135928" y="5600077"/>
          <a:ext cx="9525000" cy="4810848"/>
        </p:xfrm>
        <a:graphic>
          <a:graphicData uri="http://schemas.openxmlformats.org/drawingml/2006/table">
            <a:tbl>
              <a:tblPr firstRow="1" firstCol="1">
                <a:tableStyleId>{CF821DB8-F4EB-4A41-A1BA-3FCAFE7338EE}</a:tableStyleId>
              </a:tblPr>
              <a:tblGrid>
                <a:gridCol w="1905000">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05000">
                  <a:extLst>
                    <a:ext uri="{9D8B030D-6E8A-4147-A177-3AD203B41FA5}">
                      <a16:colId xmlns:a16="http://schemas.microsoft.com/office/drawing/2014/main" val="20002"/>
                    </a:ext>
                  </a:extLst>
                </a:gridCol>
                <a:gridCol w="1905000">
                  <a:extLst>
                    <a:ext uri="{9D8B030D-6E8A-4147-A177-3AD203B41FA5}">
                      <a16:colId xmlns:a16="http://schemas.microsoft.com/office/drawing/2014/main" val="20003"/>
                    </a:ext>
                  </a:extLst>
                </a:gridCol>
                <a:gridCol w="1905000">
                  <a:extLst>
                    <a:ext uri="{9D8B030D-6E8A-4147-A177-3AD203B41FA5}">
                      <a16:colId xmlns:a16="http://schemas.microsoft.com/office/drawing/2014/main" val="20004"/>
                    </a:ext>
                  </a:extLst>
                </a:gridCol>
              </a:tblGrid>
              <a:tr h="1202712">
                <a:tc>
                  <a:txBody>
                    <a:bodyPr/>
                    <a:lstStyle/>
                    <a:p>
                      <a:pPr defTabSz="914400">
                        <a:defRPr sz="3200" b="0">
                          <a:sym typeface="ヒラギノ角ゴ ProN W6"/>
                        </a:defRPr>
                      </a:pPr>
                      <a:endParaRPr/>
                    </a:p>
                  </a:txBody>
                  <a:tcPr marL="50800" marR="50800" marT="50800" marB="50800" anchor="ctr" horzOverflow="overflow"/>
                </a:tc>
                <a:tc>
                  <a:txBody>
                    <a:bodyPr/>
                    <a:lstStyle/>
                    <a:p>
                      <a:pPr defTabSz="914400">
                        <a:defRPr sz="1800" b="0">
                          <a:solidFill>
                            <a:srgbClr val="000000"/>
                          </a:solidFill>
                        </a:defRPr>
                      </a:pPr>
                      <a:r>
                        <a:rPr sz="3200">
                          <a:solidFill>
                            <a:srgbClr val="FFFFFF"/>
                          </a:solidFill>
                          <a:sym typeface="ヒラギノ角ゴ ProN W6"/>
                        </a:rPr>
                        <a:t>１列目</a:t>
                      </a:r>
                    </a:p>
                  </a:txBody>
                  <a:tcPr marL="50800" marR="50800" marT="50800" marB="50800" anchor="ctr" horzOverflow="overflow"/>
                </a:tc>
                <a:tc>
                  <a:txBody>
                    <a:bodyPr/>
                    <a:lstStyle/>
                    <a:p>
                      <a:pPr defTabSz="914400">
                        <a:defRPr sz="1800" b="0">
                          <a:solidFill>
                            <a:srgbClr val="000000"/>
                          </a:solidFill>
                        </a:defRPr>
                      </a:pPr>
                      <a:r>
                        <a:rPr sz="3200">
                          <a:solidFill>
                            <a:srgbClr val="FFFFFF"/>
                          </a:solidFill>
                          <a:sym typeface="ヒラギノ角ゴ ProN W6"/>
                        </a:rPr>
                        <a:t>２列目</a:t>
                      </a:r>
                    </a:p>
                  </a:txBody>
                  <a:tcPr marL="50800" marR="50800" marT="50800" marB="50800" anchor="ctr" horzOverflow="overflow"/>
                </a:tc>
                <a:tc>
                  <a:txBody>
                    <a:bodyPr/>
                    <a:lstStyle/>
                    <a:p>
                      <a:pPr defTabSz="914400">
                        <a:defRPr sz="1800" b="0">
                          <a:solidFill>
                            <a:srgbClr val="000000"/>
                          </a:solidFill>
                        </a:defRPr>
                      </a:pPr>
                      <a:r>
                        <a:rPr sz="3200">
                          <a:solidFill>
                            <a:srgbClr val="FFFFFF"/>
                          </a:solidFill>
                          <a:sym typeface="ヒラギノ角ゴ ProN W6"/>
                        </a:rPr>
                        <a:t>３列目</a:t>
                      </a:r>
                    </a:p>
                  </a:txBody>
                  <a:tcPr marL="50800" marR="50800" marT="50800" marB="50800" anchor="ctr" horzOverflow="overflow"/>
                </a:tc>
                <a:tc>
                  <a:txBody>
                    <a:bodyPr/>
                    <a:lstStyle/>
                    <a:p>
                      <a:pPr defTabSz="914400">
                        <a:defRPr sz="1800" b="0">
                          <a:solidFill>
                            <a:srgbClr val="000000"/>
                          </a:solidFill>
                        </a:defRPr>
                      </a:pPr>
                      <a:r>
                        <a:rPr sz="3200">
                          <a:solidFill>
                            <a:srgbClr val="FFFFFF"/>
                          </a:solidFill>
                          <a:sym typeface="ヒラギノ角ゴ ProN W6"/>
                        </a:rPr>
                        <a:t>４列目</a:t>
                      </a:r>
                    </a:p>
                  </a:txBody>
                  <a:tcPr marL="50800" marR="50800" marT="50800" marB="50800" anchor="ctr" horzOverflow="overflow"/>
                </a:tc>
                <a:extLst>
                  <a:ext uri="{0D108BD9-81ED-4DB2-BD59-A6C34878D82A}">
                    <a16:rowId xmlns:a16="http://schemas.microsoft.com/office/drawing/2014/main" val="10000"/>
                  </a:ext>
                </a:extLst>
              </a:tr>
              <a:tr h="1202712">
                <a:tc>
                  <a:txBody>
                    <a:bodyPr/>
                    <a:lstStyle/>
                    <a:p>
                      <a:pPr defTabSz="914400">
                        <a:defRPr sz="1800" b="0">
                          <a:solidFill>
                            <a:srgbClr val="000000"/>
                          </a:solidFill>
                        </a:defRPr>
                      </a:pPr>
                      <a:r>
                        <a:rPr sz="3200">
                          <a:solidFill>
                            <a:srgbClr val="FFFFFF"/>
                          </a:solidFill>
                          <a:sym typeface="ヒラギノ角ゴ ProN W6"/>
                        </a:rPr>
                        <a:t>1行目</a:t>
                      </a:r>
                    </a:p>
                  </a:txBody>
                  <a:tcPr marL="50800" marR="50800" marT="50800" marB="50800" anchor="ctr" horzOverflow="overflow"/>
                </a:tc>
                <a:tc>
                  <a:txBody>
                    <a:bodyPr/>
                    <a:lstStyle/>
                    <a:p>
                      <a:pPr defTabSz="914400">
                        <a:defRPr sz="3200">
                          <a:sym typeface="ヒラギノ角ゴ ProN W3"/>
                        </a:defRPr>
                      </a:pPr>
                      <a:endParaRPr/>
                    </a:p>
                  </a:txBody>
                  <a:tcPr marL="50800" marR="50800" marT="50800" marB="50800" anchor="ctr" horzOverflow="overflow"/>
                </a:tc>
                <a:tc>
                  <a:txBody>
                    <a:bodyPr/>
                    <a:lstStyle/>
                    <a:p>
                      <a:pPr defTabSz="914400">
                        <a:defRPr sz="3200">
                          <a:sym typeface="ヒラギノ角ゴ ProN W3"/>
                        </a:defRPr>
                      </a:pPr>
                      <a:endParaRPr/>
                    </a:p>
                  </a:txBody>
                  <a:tcPr marL="50800" marR="50800" marT="50800" marB="50800" anchor="ctr" horzOverflow="overflow"/>
                </a:tc>
                <a:tc>
                  <a:txBody>
                    <a:bodyPr/>
                    <a:lstStyle/>
                    <a:p>
                      <a:pPr defTabSz="914400">
                        <a:defRPr sz="3200">
                          <a:sym typeface="ヒラギノ角ゴ ProN W3"/>
                        </a:defRPr>
                      </a:pPr>
                      <a:endParaRPr/>
                    </a:p>
                  </a:txBody>
                  <a:tcPr marL="50800" marR="50800" marT="50800" marB="50800" anchor="ctr" horzOverflow="overflow"/>
                </a:tc>
                <a:tc>
                  <a:txBody>
                    <a:bodyPr/>
                    <a:lstStyle/>
                    <a:p>
                      <a:pPr defTabSz="914400">
                        <a:defRPr sz="3200">
                          <a:sym typeface="ヒラギノ角ゴ ProN W3"/>
                        </a:defRPr>
                      </a:pPr>
                      <a:endParaRPr/>
                    </a:p>
                  </a:txBody>
                  <a:tcPr marL="50800" marR="50800" marT="50800" marB="50800" anchor="ctr" horzOverflow="overflow"/>
                </a:tc>
                <a:extLst>
                  <a:ext uri="{0D108BD9-81ED-4DB2-BD59-A6C34878D82A}">
                    <a16:rowId xmlns:a16="http://schemas.microsoft.com/office/drawing/2014/main" val="10001"/>
                  </a:ext>
                </a:extLst>
              </a:tr>
              <a:tr h="1202712">
                <a:tc>
                  <a:txBody>
                    <a:bodyPr/>
                    <a:lstStyle/>
                    <a:p>
                      <a:pPr defTabSz="914400">
                        <a:defRPr sz="1800" b="0">
                          <a:solidFill>
                            <a:srgbClr val="000000"/>
                          </a:solidFill>
                        </a:defRPr>
                      </a:pPr>
                      <a:r>
                        <a:rPr sz="3200">
                          <a:solidFill>
                            <a:srgbClr val="FFFFFF"/>
                          </a:solidFill>
                          <a:sym typeface="ヒラギノ角ゴ ProN W6"/>
                        </a:rPr>
                        <a:t>２行目</a:t>
                      </a:r>
                    </a:p>
                  </a:txBody>
                  <a:tcPr marL="50800" marR="50800" marT="50800" marB="50800" anchor="ctr" horzOverflow="overflow"/>
                </a:tc>
                <a:tc>
                  <a:txBody>
                    <a:bodyPr/>
                    <a:lstStyle/>
                    <a:p>
                      <a:pPr defTabSz="914400">
                        <a:defRPr sz="3200">
                          <a:sym typeface="ヒラギノ角ゴ ProN W3"/>
                        </a:defRPr>
                      </a:pPr>
                      <a:endParaRPr/>
                    </a:p>
                  </a:txBody>
                  <a:tcPr marL="50800" marR="50800" marT="50800" marB="50800" anchor="ctr" horzOverflow="overflow"/>
                </a:tc>
                <a:tc>
                  <a:txBody>
                    <a:bodyPr/>
                    <a:lstStyle/>
                    <a:p>
                      <a:pPr defTabSz="914400">
                        <a:defRPr sz="3200">
                          <a:sym typeface="ヒラギノ角ゴ ProN W3"/>
                        </a:defRPr>
                      </a:pPr>
                      <a:endParaRPr/>
                    </a:p>
                  </a:txBody>
                  <a:tcPr marL="50800" marR="50800" marT="50800" marB="50800" anchor="ctr" horzOverflow="overflow"/>
                </a:tc>
                <a:tc>
                  <a:txBody>
                    <a:bodyPr/>
                    <a:lstStyle/>
                    <a:p>
                      <a:pPr defTabSz="914400">
                        <a:defRPr sz="3200">
                          <a:sym typeface="ヒラギノ角ゴ ProN W3"/>
                        </a:defRPr>
                      </a:pPr>
                      <a:endParaRPr/>
                    </a:p>
                  </a:txBody>
                  <a:tcPr marL="50800" marR="50800" marT="50800" marB="50800" anchor="ctr" horzOverflow="overflow"/>
                </a:tc>
                <a:tc>
                  <a:txBody>
                    <a:bodyPr/>
                    <a:lstStyle/>
                    <a:p>
                      <a:pPr defTabSz="914400">
                        <a:defRPr sz="3200">
                          <a:sym typeface="ヒラギノ角ゴ ProN W3"/>
                        </a:defRPr>
                      </a:pPr>
                      <a:endParaRPr/>
                    </a:p>
                  </a:txBody>
                  <a:tcPr marL="50800" marR="50800" marT="50800" marB="50800" anchor="ctr" horzOverflow="overflow"/>
                </a:tc>
                <a:extLst>
                  <a:ext uri="{0D108BD9-81ED-4DB2-BD59-A6C34878D82A}">
                    <a16:rowId xmlns:a16="http://schemas.microsoft.com/office/drawing/2014/main" val="10002"/>
                  </a:ext>
                </a:extLst>
              </a:tr>
              <a:tr h="1202712">
                <a:tc>
                  <a:txBody>
                    <a:bodyPr/>
                    <a:lstStyle/>
                    <a:p>
                      <a:pPr defTabSz="914400">
                        <a:defRPr sz="1800" b="0">
                          <a:solidFill>
                            <a:srgbClr val="000000"/>
                          </a:solidFill>
                        </a:defRPr>
                      </a:pPr>
                      <a:r>
                        <a:rPr sz="3200">
                          <a:solidFill>
                            <a:srgbClr val="FFFFFF"/>
                          </a:solidFill>
                          <a:sym typeface="ヒラギノ角ゴ ProN W6"/>
                        </a:rPr>
                        <a:t>３行目</a:t>
                      </a:r>
                    </a:p>
                  </a:txBody>
                  <a:tcPr marL="50800" marR="50800" marT="50800" marB="50800" anchor="ctr" horzOverflow="overflow"/>
                </a:tc>
                <a:tc>
                  <a:txBody>
                    <a:bodyPr/>
                    <a:lstStyle/>
                    <a:p>
                      <a:pPr defTabSz="914400">
                        <a:defRPr sz="3200">
                          <a:sym typeface="ヒラギノ角ゴ ProN W3"/>
                        </a:defRPr>
                      </a:pPr>
                      <a:endParaRPr/>
                    </a:p>
                  </a:txBody>
                  <a:tcPr marL="50800" marR="50800" marT="50800" marB="50800" anchor="ctr" horzOverflow="overflow"/>
                </a:tc>
                <a:tc>
                  <a:txBody>
                    <a:bodyPr/>
                    <a:lstStyle/>
                    <a:p>
                      <a:pPr defTabSz="914400">
                        <a:defRPr sz="3200">
                          <a:sym typeface="ヒラギノ角ゴ ProN W3"/>
                        </a:defRPr>
                      </a:pPr>
                      <a:endParaRPr/>
                    </a:p>
                  </a:txBody>
                  <a:tcPr marL="50800" marR="50800" marT="50800" marB="50800" anchor="ctr" horzOverflow="overflow"/>
                </a:tc>
                <a:tc>
                  <a:txBody>
                    <a:bodyPr/>
                    <a:lstStyle/>
                    <a:p>
                      <a:pPr defTabSz="914400">
                        <a:defRPr sz="3200">
                          <a:sym typeface="ヒラギノ角ゴ ProN W3"/>
                        </a:defRPr>
                      </a:pPr>
                      <a:endParaRPr/>
                    </a:p>
                  </a:txBody>
                  <a:tcPr marL="50800" marR="50800" marT="50800" marB="50800" anchor="ctr" horzOverflow="overflow"/>
                </a:tc>
                <a:tc>
                  <a:txBody>
                    <a:bodyPr/>
                    <a:lstStyle/>
                    <a:p>
                      <a:pPr defTabSz="914400">
                        <a:defRPr sz="3200">
                          <a:sym typeface="ヒラギノ角ゴ ProN W3"/>
                        </a:defRPr>
                      </a:pPr>
                      <a:endParaRPr/>
                    </a:p>
                  </a:txBody>
                  <a:tcPr marL="50800" marR="50800" marT="50800" marB="50800" anchor="ctr" horzOverflow="overflow"/>
                </a:tc>
                <a:extLst>
                  <a:ext uri="{0D108BD9-81ED-4DB2-BD59-A6C34878D82A}">
                    <a16:rowId xmlns:a16="http://schemas.microsoft.com/office/drawing/2014/main" val="10003"/>
                  </a:ext>
                </a:extLst>
              </a:tr>
            </a:tbl>
          </a:graphicData>
        </a:graphic>
      </p:graphicFrame>
      <p:sp>
        <p:nvSpPr>
          <p:cNvPr id="2" name="Rectangle 1">
            <a:extLst>
              <a:ext uri="{FF2B5EF4-FFF2-40B4-BE49-F238E27FC236}">
                <a16:creationId xmlns:a16="http://schemas.microsoft.com/office/drawing/2014/main" id="{4FC23170-1FA0-4CAA-93AA-FE3D93F3D73E}"/>
              </a:ext>
            </a:extLst>
          </p:cNvPr>
          <p:cNvSpPr>
            <a:spLocks noChangeArrowheads="1"/>
          </p:cNvSpPr>
          <p:nvPr/>
        </p:nvSpPr>
        <p:spPr bwMode="auto">
          <a:xfrm>
            <a:off x="0" y="0"/>
            <a:ext cx="2438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100" b="0" i="0" u="none" strike="noStrike" cap="none" normalizeH="0" baseline="0">
                <a:ln>
                  <a:noFill/>
                </a:ln>
                <a:solidFill>
                  <a:srgbClr val="222222"/>
                </a:solidFill>
                <a:effectLst/>
                <a:latin typeface="游ゴシック" panose="020B0400000000000000" pitchFamily="50" charset="-128"/>
                <a:ea typeface="游ゴシック" panose="020B0400000000000000" pitchFamily="50" charset="-128"/>
                <a:cs typeface="Arial" panose="020B0604020202020204" pitchFamily="34" charset="0"/>
              </a:rPr>
              <a:t>横に並んだ値のまとまりを行、縦に並んだ値のまとまりを列と呼び、</a:t>
            </a:r>
            <a:endParaRPr kumimoji="0" lang="ja-JP" altLang="ja-JP" sz="1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100" b="0" i="0" u="none" strike="noStrike" cap="none" normalizeH="0" baseline="0">
                <a:ln>
                  <a:noFill/>
                </a:ln>
                <a:solidFill>
                  <a:srgbClr val="222222"/>
                </a:solidFill>
                <a:effectLst/>
                <a:latin typeface="游ゴシック" panose="020B0400000000000000" pitchFamily="50" charset="-128"/>
                <a:ea typeface="游ゴシック" panose="020B0400000000000000" pitchFamily="50" charset="-128"/>
                <a:cs typeface="Arial" panose="020B0604020202020204" pitchFamily="34" charset="0"/>
              </a:rPr>
              <a:t>３×４（</a:t>
            </a:r>
            <a:r>
              <a:rPr kumimoji="0" lang="en-US" altLang="ja-JP" sz="1100" b="0" i="0" u="none" strike="noStrike" cap="none" normalizeH="0" baseline="0">
                <a:ln>
                  <a:noFill/>
                </a:ln>
                <a:solidFill>
                  <a:srgbClr val="222222"/>
                </a:solidFill>
                <a:effectLst/>
                <a:latin typeface="游ゴシック" panose="020B0400000000000000" pitchFamily="50" charset="-128"/>
                <a:ea typeface="游ゴシック" panose="020B0400000000000000" pitchFamily="50" charset="-128"/>
                <a:cs typeface="Arial" panose="020B0604020202020204" pitchFamily="34" charset="0"/>
              </a:rPr>
              <a:t>3</a:t>
            </a:r>
            <a:r>
              <a:rPr kumimoji="0" lang="ja-JP" altLang="en-US" sz="1100" b="0" i="0" u="none" strike="noStrike" cap="none" normalizeH="0" baseline="0">
                <a:ln>
                  <a:noFill/>
                </a:ln>
                <a:solidFill>
                  <a:srgbClr val="222222"/>
                </a:solidFill>
                <a:effectLst/>
                <a:latin typeface="游ゴシック" panose="020B0400000000000000" pitchFamily="50" charset="-128"/>
                <a:ea typeface="游ゴシック" panose="020B0400000000000000" pitchFamily="50" charset="-128"/>
                <a:cs typeface="Arial" panose="020B0604020202020204" pitchFamily="34" charset="0"/>
              </a:rPr>
              <a:t>行</a:t>
            </a:r>
            <a:r>
              <a:rPr kumimoji="0" lang="en-US" altLang="ja-JP" sz="1100" b="0" i="0" u="none" strike="noStrike" cap="none" normalizeH="0" baseline="0">
                <a:ln>
                  <a:noFill/>
                </a:ln>
                <a:solidFill>
                  <a:srgbClr val="222222"/>
                </a:solidFill>
                <a:effectLst/>
                <a:latin typeface="游ゴシック" panose="020B0400000000000000" pitchFamily="50" charset="-128"/>
                <a:ea typeface="游ゴシック" panose="020B0400000000000000" pitchFamily="50" charset="-128"/>
                <a:cs typeface="Arial" panose="020B0604020202020204" pitchFamily="34" charset="0"/>
              </a:rPr>
              <a:t>4</a:t>
            </a:r>
            <a:r>
              <a:rPr kumimoji="0" lang="ja-JP" altLang="en-US" sz="1100" b="0" i="0" u="none" strike="noStrike" cap="none" normalizeH="0" baseline="0">
                <a:ln>
                  <a:noFill/>
                </a:ln>
                <a:solidFill>
                  <a:srgbClr val="222222"/>
                </a:solidFill>
                <a:effectLst/>
                <a:latin typeface="游ゴシック" panose="020B0400000000000000" pitchFamily="50" charset="-128"/>
                <a:ea typeface="游ゴシック" panose="020B0400000000000000" pitchFamily="50" charset="-128"/>
                <a:cs typeface="Arial" panose="020B0604020202020204" pitchFamily="34" charset="0"/>
              </a:rPr>
              <a:t>列）の行列は、下のようになります。</a:t>
            </a:r>
            <a:endParaRPr kumimoji="0" lang="ja-JP"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93D14F0B-F1AA-4ECF-9010-C3C5A3B5D56C}"/>
              </a:ext>
            </a:extLst>
          </p:cNvPr>
          <p:cNvSpPr>
            <a:spLocks noChangeArrowheads="1"/>
          </p:cNvSpPr>
          <p:nvPr/>
        </p:nvSpPr>
        <p:spPr bwMode="auto">
          <a:xfrm>
            <a:off x="4844484" y="3216931"/>
            <a:ext cx="16273801"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4000" b="1" i="0" u="none" strike="noStrike" cap="none" normalizeH="0" baseline="0" dirty="0">
                <a:ln>
                  <a:noFill/>
                </a:ln>
                <a:solidFill>
                  <a:srgbClr val="222222"/>
                </a:solidFill>
                <a:effectLst/>
                <a:latin typeface="+mj-lt"/>
                <a:ea typeface="游ゴシック" panose="020B0400000000000000" pitchFamily="50" charset="-128"/>
                <a:cs typeface="Arial" panose="020B0604020202020204" pitchFamily="34" charset="0"/>
              </a:rPr>
              <a:t>横に並んだ値のまとまりを行、縦に並んだ値のまとまりを列と呼び、</a:t>
            </a:r>
            <a:endParaRPr kumimoji="0" lang="ja-JP" altLang="ja-JP" sz="5400" b="1"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4000" b="1" i="0" u="none" strike="noStrike" cap="none" normalizeH="0" baseline="0" dirty="0">
                <a:ln>
                  <a:noFill/>
                </a:ln>
                <a:solidFill>
                  <a:srgbClr val="222222"/>
                </a:solidFill>
                <a:effectLst/>
                <a:latin typeface="+mj-lt"/>
                <a:ea typeface="游ゴシック" panose="020B0400000000000000" pitchFamily="50" charset="-128"/>
                <a:cs typeface="Arial" panose="020B0604020202020204" pitchFamily="34" charset="0"/>
              </a:rPr>
              <a:t>３×４（</a:t>
            </a:r>
            <a:r>
              <a:rPr kumimoji="0" lang="en-US" altLang="ja-JP" sz="4000" b="1" i="0" u="none" strike="noStrike" cap="none" normalizeH="0" baseline="0" dirty="0">
                <a:ln>
                  <a:noFill/>
                </a:ln>
                <a:solidFill>
                  <a:srgbClr val="222222"/>
                </a:solidFill>
                <a:effectLst/>
                <a:latin typeface="+mj-lt"/>
                <a:ea typeface="游ゴシック" panose="020B0400000000000000" pitchFamily="50" charset="-128"/>
                <a:cs typeface="Arial" panose="020B0604020202020204" pitchFamily="34" charset="0"/>
              </a:rPr>
              <a:t>3</a:t>
            </a:r>
            <a:r>
              <a:rPr kumimoji="0" lang="ja-JP" altLang="en-US" sz="4000" b="1" i="0" u="none" strike="noStrike" cap="none" normalizeH="0" baseline="0" dirty="0">
                <a:ln>
                  <a:noFill/>
                </a:ln>
                <a:solidFill>
                  <a:srgbClr val="222222"/>
                </a:solidFill>
                <a:effectLst/>
                <a:latin typeface="+mj-lt"/>
                <a:ea typeface="游ゴシック" panose="020B0400000000000000" pitchFamily="50" charset="-128"/>
                <a:cs typeface="Arial" panose="020B0604020202020204" pitchFamily="34" charset="0"/>
              </a:rPr>
              <a:t>行</a:t>
            </a:r>
            <a:r>
              <a:rPr kumimoji="0" lang="en-US" altLang="ja-JP" sz="4000" b="1" i="0" u="none" strike="noStrike" cap="none" normalizeH="0" baseline="0" dirty="0">
                <a:ln>
                  <a:noFill/>
                </a:ln>
                <a:solidFill>
                  <a:srgbClr val="222222"/>
                </a:solidFill>
                <a:effectLst/>
                <a:latin typeface="+mj-lt"/>
                <a:ea typeface="游ゴシック" panose="020B0400000000000000" pitchFamily="50" charset="-128"/>
                <a:cs typeface="Arial" panose="020B0604020202020204" pitchFamily="34" charset="0"/>
              </a:rPr>
              <a:t>4</a:t>
            </a:r>
            <a:r>
              <a:rPr kumimoji="0" lang="ja-JP" altLang="en-US" sz="4000" b="1" i="0" u="none" strike="noStrike" cap="none" normalizeH="0" baseline="0" dirty="0">
                <a:ln>
                  <a:noFill/>
                </a:ln>
                <a:solidFill>
                  <a:srgbClr val="222222"/>
                </a:solidFill>
                <a:effectLst/>
                <a:latin typeface="+mj-lt"/>
                <a:ea typeface="游ゴシック" panose="020B0400000000000000" pitchFamily="50" charset="-128"/>
                <a:cs typeface="Arial" panose="020B0604020202020204" pitchFamily="34" charset="0"/>
              </a:rPr>
              <a:t>列）の行列は、下のようになります。</a:t>
            </a:r>
            <a:endParaRPr kumimoji="0" lang="ja-JP" altLang="en-US" sz="6000" b="1" i="0" u="none" strike="noStrike" cap="none" normalizeH="0" baseline="0" dirty="0">
              <a:ln>
                <a:noFill/>
              </a:ln>
              <a:solidFill>
                <a:schemeClr val="tx1"/>
              </a:solidFill>
              <a:effectLst/>
              <a:latin typeface="+mj-lt"/>
            </a:endParaRP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96" name="行列"/>
          <p:cNvSpPr txBox="1"/>
          <p:nvPr/>
        </p:nvSpPr>
        <p:spPr>
          <a:xfrm>
            <a:off x="5937205" y="251638"/>
            <a:ext cx="12909683"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行列</a:t>
            </a:r>
          </a:p>
        </p:txBody>
      </p:sp>
      <p:sp>
        <p:nvSpPr>
          <p:cNvPr id="697" name="実際の分析に用いるデータは扱いやすい様にするために、…"/>
          <p:cNvSpPr txBox="1"/>
          <p:nvPr/>
        </p:nvSpPr>
        <p:spPr>
          <a:xfrm>
            <a:off x="5381352" y="2052939"/>
            <a:ext cx="13652501" cy="3778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100">
                <a:latin typeface="+mn-lt"/>
                <a:ea typeface="+mn-ea"/>
                <a:cs typeface="+mn-cs"/>
                <a:sym typeface="ヒラギノ角ゴ ProN W3"/>
              </a:defRPr>
            </a:pPr>
            <a:r>
              <a:t>実際の分析に用いるデータは扱いやすい様にするために、</a:t>
            </a:r>
          </a:p>
          <a:p>
            <a:pPr algn="l">
              <a:defRPr sz="4100">
                <a:latin typeface="+mn-lt"/>
                <a:ea typeface="+mn-ea"/>
                <a:cs typeface="+mn-cs"/>
                <a:sym typeface="ヒラギノ角ゴ ProN W3"/>
              </a:defRPr>
            </a:pPr>
            <a:r>
              <a:t>・個々の値が1つのセル</a:t>
            </a:r>
          </a:p>
          <a:p>
            <a:pPr algn="l">
              <a:defRPr sz="4100">
                <a:latin typeface="+mn-lt"/>
                <a:ea typeface="+mn-ea"/>
                <a:cs typeface="+mn-cs"/>
                <a:sym typeface="ヒラギノ角ゴ ProN W3"/>
              </a:defRPr>
            </a:pPr>
            <a:r>
              <a:t>・個々の変数が1つの列(プログラミングの変数ではない)</a:t>
            </a:r>
          </a:p>
          <a:p>
            <a:pPr algn="l">
              <a:defRPr sz="4100">
                <a:latin typeface="+mn-lt"/>
                <a:ea typeface="+mn-ea"/>
                <a:cs typeface="+mn-cs"/>
                <a:sym typeface="ヒラギノ角ゴ ProN W3"/>
              </a:defRPr>
            </a:pPr>
            <a:r>
              <a:t>・個々のサンプルが1つの行</a:t>
            </a:r>
          </a:p>
          <a:p>
            <a:pPr algn="l">
              <a:defRPr sz="4100">
                <a:latin typeface="+mn-lt"/>
                <a:ea typeface="+mn-ea"/>
                <a:cs typeface="+mn-cs"/>
                <a:sym typeface="ヒラギノ角ゴ ProN W3"/>
              </a:defRPr>
            </a:pPr>
            <a:r>
              <a:t>となる様に整形するのが一般的です。</a:t>
            </a:r>
          </a:p>
        </p:txBody>
      </p:sp>
      <p:graphicFrame>
        <p:nvGraphicFramePr>
          <p:cNvPr id="698" name="表"/>
          <p:cNvGraphicFramePr/>
          <p:nvPr/>
        </p:nvGraphicFramePr>
        <p:xfrm>
          <a:off x="7218705" y="6479697"/>
          <a:ext cx="9525000" cy="4810848"/>
        </p:xfrm>
        <a:graphic>
          <a:graphicData uri="http://schemas.openxmlformats.org/drawingml/2006/table">
            <a:tbl>
              <a:tblPr firstRow="1" firstCol="1">
                <a:tableStyleId>{CF821DB8-F4EB-4A41-A1BA-3FCAFE7338EE}</a:tableStyleId>
              </a:tblPr>
              <a:tblGrid>
                <a:gridCol w="2381250">
                  <a:extLst>
                    <a:ext uri="{9D8B030D-6E8A-4147-A177-3AD203B41FA5}">
                      <a16:colId xmlns:a16="http://schemas.microsoft.com/office/drawing/2014/main" val="20000"/>
                    </a:ext>
                  </a:extLst>
                </a:gridCol>
                <a:gridCol w="2381250">
                  <a:extLst>
                    <a:ext uri="{9D8B030D-6E8A-4147-A177-3AD203B41FA5}">
                      <a16:colId xmlns:a16="http://schemas.microsoft.com/office/drawing/2014/main" val="20001"/>
                    </a:ext>
                  </a:extLst>
                </a:gridCol>
                <a:gridCol w="2381250">
                  <a:extLst>
                    <a:ext uri="{9D8B030D-6E8A-4147-A177-3AD203B41FA5}">
                      <a16:colId xmlns:a16="http://schemas.microsoft.com/office/drawing/2014/main" val="20002"/>
                    </a:ext>
                  </a:extLst>
                </a:gridCol>
                <a:gridCol w="2381250">
                  <a:extLst>
                    <a:ext uri="{9D8B030D-6E8A-4147-A177-3AD203B41FA5}">
                      <a16:colId xmlns:a16="http://schemas.microsoft.com/office/drawing/2014/main" val="20003"/>
                    </a:ext>
                  </a:extLst>
                </a:gridCol>
              </a:tblGrid>
              <a:tr h="1202712">
                <a:tc>
                  <a:txBody>
                    <a:bodyPr/>
                    <a:lstStyle/>
                    <a:p>
                      <a:pPr defTabSz="914400">
                        <a:defRPr sz="3200" b="0">
                          <a:sym typeface="ヒラギノ角ゴ ProN W6"/>
                        </a:defRPr>
                      </a:pPr>
                      <a:endParaRPr/>
                    </a:p>
                  </a:txBody>
                  <a:tcPr marL="50800" marR="50800" marT="50800" marB="50800" anchor="ctr" horzOverflow="overflow"/>
                </a:tc>
                <a:tc>
                  <a:txBody>
                    <a:bodyPr/>
                    <a:lstStyle/>
                    <a:p>
                      <a:pPr defTabSz="914400">
                        <a:defRPr sz="1800" b="0">
                          <a:solidFill>
                            <a:srgbClr val="000000"/>
                          </a:solidFill>
                        </a:defRPr>
                      </a:pPr>
                      <a:r>
                        <a:rPr sz="3200">
                          <a:solidFill>
                            <a:srgbClr val="FFFFFF"/>
                          </a:solidFill>
                          <a:sym typeface="ヒラギノ角ゴ ProN W6"/>
                        </a:rPr>
                        <a:t>体重</a:t>
                      </a:r>
                    </a:p>
                  </a:txBody>
                  <a:tcPr marL="50800" marR="50800" marT="50800" marB="50800" anchor="ctr" horzOverflow="overflow"/>
                </a:tc>
                <a:tc>
                  <a:txBody>
                    <a:bodyPr/>
                    <a:lstStyle/>
                    <a:p>
                      <a:pPr defTabSz="914400">
                        <a:defRPr sz="1800" b="0">
                          <a:solidFill>
                            <a:srgbClr val="000000"/>
                          </a:solidFill>
                        </a:defRPr>
                      </a:pPr>
                      <a:r>
                        <a:rPr sz="3200">
                          <a:solidFill>
                            <a:srgbClr val="FFFFFF"/>
                          </a:solidFill>
                          <a:sym typeface="ヒラギノ角ゴ ProN W6"/>
                        </a:rPr>
                        <a:t>身長</a:t>
                      </a:r>
                    </a:p>
                  </a:txBody>
                  <a:tcPr marL="50800" marR="50800" marT="50800" marB="50800" anchor="ctr" horzOverflow="overflow"/>
                </a:tc>
                <a:tc>
                  <a:txBody>
                    <a:bodyPr/>
                    <a:lstStyle/>
                    <a:p>
                      <a:pPr defTabSz="914400">
                        <a:defRPr sz="1800" b="0">
                          <a:solidFill>
                            <a:srgbClr val="000000"/>
                          </a:solidFill>
                        </a:defRPr>
                      </a:pPr>
                      <a:r>
                        <a:rPr sz="3200">
                          <a:solidFill>
                            <a:srgbClr val="FFFFFF"/>
                          </a:solidFill>
                          <a:sym typeface="ヒラギノ角ゴ ProN W6"/>
                        </a:rPr>
                        <a:t>年齢</a:t>
                      </a:r>
                    </a:p>
                  </a:txBody>
                  <a:tcPr marL="50800" marR="50800" marT="50800" marB="50800" anchor="ctr" horzOverflow="overflow"/>
                </a:tc>
                <a:extLst>
                  <a:ext uri="{0D108BD9-81ED-4DB2-BD59-A6C34878D82A}">
                    <a16:rowId xmlns:a16="http://schemas.microsoft.com/office/drawing/2014/main" val="10000"/>
                  </a:ext>
                </a:extLst>
              </a:tr>
              <a:tr h="1202712">
                <a:tc>
                  <a:txBody>
                    <a:bodyPr/>
                    <a:lstStyle/>
                    <a:p>
                      <a:pPr defTabSz="914400">
                        <a:defRPr sz="1800" b="0">
                          <a:solidFill>
                            <a:srgbClr val="000000"/>
                          </a:solidFill>
                        </a:defRPr>
                      </a:pPr>
                      <a:r>
                        <a:rPr sz="3200">
                          <a:solidFill>
                            <a:srgbClr val="FFFFFF"/>
                          </a:solidFill>
                          <a:sym typeface="ヒラギノ角ゴ ProN W6"/>
                        </a:rPr>
                        <a:t>Aさん</a:t>
                      </a:r>
                    </a:p>
                  </a:txBody>
                  <a:tcPr marL="50800" marR="50800" marT="50800" marB="50800" anchor="ctr" horzOverflow="overflow"/>
                </a:tc>
                <a:tc>
                  <a:txBody>
                    <a:bodyPr/>
                    <a:lstStyle/>
                    <a:p>
                      <a:pPr defTabSz="914400">
                        <a:defRPr sz="1800"/>
                      </a:pPr>
                      <a:r>
                        <a:rPr sz="3200">
                          <a:sym typeface="ヒラギノ角ゴ ProN W3"/>
                        </a:rPr>
                        <a:t>40</a:t>
                      </a:r>
                    </a:p>
                  </a:txBody>
                  <a:tcPr marL="50800" marR="50800" marT="50800" marB="50800" anchor="ctr" horzOverflow="overflow"/>
                </a:tc>
                <a:tc>
                  <a:txBody>
                    <a:bodyPr/>
                    <a:lstStyle/>
                    <a:p>
                      <a:pPr defTabSz="914400">
                        <a:defRPr sz="1800"/>
                      </a:pPr>
                      <a:r>
                        <a:rPr sz="3200">
                          <a:sym typeface="ヒラギノ角ゴ ProN W3"/>
                        </a:rPr>
                        <a:t>160</a:t>
                      </a:r>
                    </a:p>
                  </a:txBody>
                  <a:tcPr marL="50800" marR="50800" marT="50800" marB="50800" anchor="ctr" horzOverflow="overflow"/>
                </a:tc>
                <a:tc>
                  <a:txBody>
                    <a:bodyPr/>
                    <a:lstStyle/>
                    <a:p>
                      <a:pPr defTabSz="914400">
                        <a:defRPr sz="1800"/>
                      </a:pPr>
                      <a:r>
                        <a:rPr sz="3200">
                          <a:sym typeface="ヒラギノ角ゴ ProN W3"/>
                        </a:rPr>
                        <a:t>20</a:t>
                      </a:r>
                    </a:p>
                  </a:txBody>
                  <a:tcPr marL="50800" marR="50800" marT="50800" marB="50800" anchor="ctr" horzOverflow="overflow"/>
                </a:tc>
                <a:extLst>
                  <a:ext uri="{0D108BD9-81ED-4DB2-BD59-A6C34878D82A}">
                    <a16:rowId xmlns:a16="http://schemas.microsoft.com/office/drawing/2014/main" val="10001"/>
                  </a:ext>
                </a:extLst>
              </a:tr>
              <a:tr h="1202712">
                <a:tc>
                  <a:txBody>
                    <a:bodyPr/>
                    <a:lstStyle/>
                    <a:p>
                      <a:pPr defTabSz="914400">
                        <a:defRPr sz="1800" b="0">
                          <a:solidFill>
                            <a:srgbClr val="000000"/>
                          </a:solidFill>
                        </a:defRPr>
                      </a:pPr>
                      <a:r>
                        <a:rPr sz="3200">
                          <a:solidFill>
                            <a:srgbClr val="FFFFFF"/>
                          </a:solidFill>
                          <a:sym typeface="ヒラギノ角ゴ ProN W6"/>
                        </a:rPr>
                        <a:t>Bさん</a:t>
                      </a:r>
                    </a:p>
                  </a:txBody>
                  <a:tcPr marL="50800" marR="50800" marT="50800" marB="50800" anchor="ctr" horzOverflow="overflow"/>
                </a:tc>
                <a:tc>
                  <a:txBody>
                    <a:bodyPr/>
                    <a:lstStyle/>
                    <a:p>
                      <a:pPr defTabSz="914400">
                        <a:defRPr sz="1800"/>
                      </a:pPr>
                      <a:r>
                        <a:rPr sz="3200">
                          <a:sym typeface="ヒラギノ角ゴ ProN W3"/>
                        </a:rPr>
                        <a:t>55</a:t>
                      </a:r>
                    </a:p>
                  </a:txBody>
                  <a:tcPr marL="50800" marR="50800" marT="50800" marB="50800" anchor="ctr" horzOverflow="overflow"/>
                </a:tc>
                <a:tc>
                  <a:txBody>
                    <a:bodyPr/>
                    <a:lstStyle/>
                    <a:p>
                      <a:pPr defTabSz="914400">
                        <a:defRPr sz="1800"/>
                      </a:pPr>
                      <a:r>
                        <a:rPr sz="3200">
                          <a:sym typeface="ヒラギノ角ゴ ProN W3"/>
                        </a:rPr>
                        <a:t>170</a:t>
                      </a:r>
                    </a:p>
                  </a:txBody>
                  <a:tcPr marL="50800" marR="50800" marT="50800" marB="50800" anchor="ctr" horzOverflow="overflow"/>
                </a:tc>
                <a:tc>
                  <a:txBody>
                    <a:bodyPr/>
                    <a:lstStyle/>
                    <a:p>
                      <a:pPr defTabSz="914400">
                        <a:defRPr sz="1800"/>
                      </a:pPr>
                      <a:r>
                        <a:rPr sz="3200">
                          <a:sym typeface="ヒラギノ角ゴ ProN W3"/>
                        </a:rPr>
                        <a:t>45</a:t>
                      </a:r>
                    </a:p>
                  </a:txBody>
                  <a:tcPr marL="50800" marR="50800" marT="50800" marB="50800" anchor="ctr" horzOverflow="overflow"/>
                </a:tc>
                <a:extLst>
                  <a:ext uri="{0D108BD9-81ED-4DB2-BD59-A6C34878D82A}">
                    <a16:rowId xmlns:a16="http://schemas.microsoft.com/office/drawing/2014/main" val="10002"/>
                  </a:ext>
                </a:extLst>
              </a:tr>
              <a:tr h="1202712">
                <a:tc>
                  <a:txBody>
                    <a:bodyPr/>
                    <a:lstStyle/>
                    <a:p>
                      <a:pPr defTabSz="914400">
                        <a:defRPr sz="1800" b="0">
                          <a:solidFill>
                            <a:srgbClr val="000000"/>
                          </a:solidFill>
                        </a:defRPr>
                      </a:pPr>
                      <a:r>
                        <a:rPr sz="3200">
                          <a:solidFill>
                            <a:srgbClr val="FFFFFF"/>
                          </a:solidFill>
                          <a:sym typeface="ヒラギノ角ゴ ProN W6"/>
                        </a:rPr>
                        <a:t>Cさん</a:t>
                      </a:r>
                    </a:p>
                  </a:txBody>
                  <a:tcPr marL="50800" marR="50800" marT="50800" marB="50800" anchor="ctr" horzOverflow="overflow"/>
                </a:tc>
                <a:tc>
                  <a:txBody>
                    <a:bodyPr/>
                    <a:lstStyle/>
                    <a:p>
                      <a:pPr defTabSz="914400">
                        <a:defRPr sz="1800"/>
                      </a:pPr>
                      <a:r>
                        <a:rPr sz="3200">
                          <a:sym typeface="ヒラギノ角ゴ ProN W3"/>
                        </a:rPr>
                        <a:t>62</a:t>
                      </a:r>
                    </a:p>
                  </a:txBody>
                  <a:tcPr marL="50800" marR="50800" marT="50800" marB="50800" anchor="ctr" horzOverflow="overflow"/>
                </a:tc>
                <a:tc>
                  <a:txBody>
                    <a:bodyPr/>
                    <a:lstStyle/>
                    <a:p>
                      <a:pPr defTabSz="914400">
                        <a:defRPr sz="1800"/>
                      </a:pPr>
                      <a:r>
                        <a:rPr sz="3200">
                          <a:sym typeface="ヒラギノ角ゴ ProN W3"/>
                        </a:rPr>
                        <a:t>175</a:t>
                      </a:r>
                    </a:p>
                  </a:txBody>
                  <a:tcPr marL="50800" marR="50800" marT="50800" marB="50800" anchor="ctr" horzOverflow="overflow"/>
                </a:tc>
                <a:tc>
                  <a:txBody>
                    <a:bodyPr/>
                    <a:lstStyle/>
                    <a:p>
                      <a:pPr defTabSz="914400">
                        <a:defRPr sz="1800"/>
                      </a:pPr>
                      <a:r>
                        <a:rPr sz="3200">
                          <a:sym typeface="ヒラギノ角ゴ ProN W3"/>
                        </a:rPr>
                        <a:t>38</a:t>
                      </a:r>
                    </a:p>
                  </a:txBody>
                  <a:tcPr marL="50800" marR="50800" marT="50800" marB="50800" anchor="ctr" horzOverflow="overflow"/>
                </a:tc>
                <a:extLst>
                  <a:ext uri="{0D108BD9-81ED-4DB2-BD59-A6C34878D82A}">
                    <a16:rowId xmlns:a16="http://schemas.microsoft.com/office/drawing/2014/main" val="10003"/>
                  </a:ext>
                </a:extLst>
              </a:tr>
            </a:tbl>
          </a:graphicData>
        </a:graphic>
      </p:graphicFrame>
      <p:sp>
        <p:nvSpPr>
          <p:cNvPr id="699" name="このデータであれば３✖️３の行列で考えることが出来ます"/>
          <p:cNvSpPr txBox="1"/>
          <p:nvPr/>
        </p:nvSpPr>
        <p:spPr>
          <a:xfrm>
            <a:off x="5162766" y="12151589"/>
            <a:ext cx="13636880"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100">
                <a:latin typeface="+mn-lt"/>
                <a:ea typeface="+mn-ea"/>
                <a:cs typeface="+mn-cs"/>
                <a:sym typeface="ヒラギノ角ゴ ProN W3"/>
              </a:defRPr>
            </a:lvl1pPr>
          </a:lstStyle>
          <a:p>
            <a:r>
              <a:t>このデータであれば３✖️３の行列で考えることが出来ます</a:t>
            </a: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02" name="pandas"/>
          <p:cNvSpPr txBox="1"/>
          <p:nvPr/>
        </p:nvSpPr>
        <p:spPr>
          <a:xfrm>
            <a:off x="5937205" y="251638"/>
            <a:ext cx="12909683"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pandas</a:t>
            </a:r>
          </a:p>
        </p:txBody>
      </p:sp>
      <p:sp>
        <p:nvSpPr>
          <p:cNvPr id="703" name="pandasではデータフレームを使用してみます"/>
          <p:cNvSpPr txBox="1"/>
          <p:nvPr/>
        </p:nvSpPr>
        <p:spPr>
          <a:xfrm>
            <a:off x="6800799" y="2213008"/>
            <a:ext cx="10782402" cy="628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pandasではデータフレームを使用してみます</a:t>
            </a:r>
          </a:p>
        </p:txBody>
      </p:sp>
      <p:sp>
        <p:nvSpPr>
          <p:cNvPr id="704" name="変数 = pd.DataFrame(データ)"/>
          <p:cNvSpPr txBox="1"/>
          <p:nvPr/>
        </p:nvSpPr>
        <p:spPr>
          <a:xfrm>
            <a:off x="8007273" y="3299054"/>
            <a:ext cx="8369454" cy="66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vl1pPr>
          </a:lstStyle>
          <a:p>
            <a:r>
              <a:t>変数 = pd.DataFrame(データ)</a:t>
            </a:r>
          </a:p>
        </p:txBody>
      </p:sp>
      <p:sp>
        <p:nvSpPr>
          <p:cNvPr id="705" name="データは自分で作ることも出来ますが、外から読み込むことも出来ます。"/>
          <p:cNvSpPr txBox="1"/>
          <p:nvPr/>
        </p:nvSpPr>
        <p:spPr>
          <a:xfrm>
            <a:off x="3569334" y="4606041"/>
            <a:ext cx="17245331" cy="628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データは自分で作ることも出来ますが、外から読み込むことも出来ます。</a:t>
            </a:r>
          </a:p>
        </p:txBody>
      </p:sp>
      <p:graphicFrame>
        <p:nvGraphicFramePr>
          <p:cNvPr id="706" name="表"/>
          <p:cNvGraphicFramePr/>
          <p:nvPr/>
        </p:nvGraphicFramePr>
        <p:xfrm>
          <a:off x="7218705" y="6479697"/>
          <a:ext cx="9525000" cy="4810848"/>
        </p:xfrm>
        <a:graphic>
          <a:graphicData uri="http://schemas.openxmlformats.org/drawingml/2006/table">
            <a:tbl>
              <a:tblPr firstRow="1" firstCol="1">
                <a:tableStyleId>{CF821DB8-F4EB-4A41-A1BA-3FCAFE7338EE}</a:tableStyleId>
              </a:tblPr>
              <a:tblGrid>
                <a:gridCol w="2381250">
                  <a:extLst>
                    <a:ext uri="{9D8B030D-6E8A-4147-A177-3AD203B41FA5}">
                      <a16:colId xmlns:a16="http://schemas.microsoft.com/office/drawing/2014/main" val="20000"/>
                    </a:ext>
                  </a:extLst>
                </a:gridCol>
                <a:gridCol w="2381250">
                  <a:extLst>
                    <a:ext uri="{9D8B030D-6E8A-4147-A177-3AD203B41FA5}">
                      <a16:colId xmlns:a16="http://schemas.microsoft.com/office/drawing/2014/main" val="20001"/>
                    </a:ext>
                  </a:extLst>
                </a:gridCol>
                <a:gridCol w="2381250">
                  <a:extLst>
                    <a:ext uri="{9D8B030D-6E8A-4147-A177-3AD203B41FA5}">
                      <a16:colId xmlns:a16="http://schemas.microsoft.com/office/drawing/2014/main" val="20002"/>
                    </a:ext>
                  </a:extLst>
                </a:gridCol>
                <a:gridCol w="2381250">
                  <a:extLst>
                    <a:ext uri="{9D8B030D-6E8A-4147-A177-3AD203B41FA5}">
                      <a16:colId xmlns:a16="http://schemas.microsoft.com/office/drawing/2014/main" val="20003"/>
                    </a:ext>
                  </a:extLst>
                </a:gridCol>
              </a:tblGrid>
              <a:tr h="1202712">
                <a:tc>
                  <a:txBody>
                    <a:bodyPr/>
                    <a:lstStyle/>
                    <a:p>
                      <a:pPr defTabSz="914400">
                        <a:defRPr sz="3200" b="0">
                          <a:sym typeface="ヒラギノ角ゴ ProN W6"/>
                        </a:defRPr>
                      </a:pPr>
                      <a:endParaRPr/>
                    </a:p>
                  </a:txBody>
                  <a:tcPr marL="50800" marR="50800" marT="50800" marB="50800" anchor="ctr" horzOverflow="overflow"/>
                </a:tc>
                <a:tc>
                  <a:txBody>
                    <a:bodyPr/>
                    <a:lstStyle/>
                    <a:p>
                      <a:pPr defTabSz="914400">
                        <a:defRPr sz="1800" b="0">
                          <a:solidFill>
                            <a:srgbClr val="000000"/>
                          </a:solidFill>
                        </a:defRPr>
                      </a:pPr>
                      <a:r>
                        <a:rPr sz="3200">
                          <a:solidFill>
                            <a:srgbClr val="FFFFFF"/>
                          </a:solidFill>
                          <a:sym typeface="ヒラギノ角ゴ ProN W6"/>
                        </a:rPr>
                        <a:t>体重</a:t>
                      </a:r>
                    </a:p>
                  </a:txBody>
                  <a:tcPr marL="50800" marR="50800" marT="50800" marB="50800" anchor="ctr" horzOverflow="overflow"/>
                </a:tc>
                <a:tc>
                  <a:txBody>
                    <a:bodyPr/>
                    <a:lstStyle/>
                    <a:p>
                      <a:pPr defTabSz="914400">
                        <a:defRPr sz="1800" b="0">
                          <a:solidFill>
                            <a:srgbClr val="000000"/>
                          </a:solidFill>
                        </a:defRPr>
                      </a:pPr>
                      <a:r>
                        <a:rPr sz="3200">
                          <a:solidFill>
                            <a:srgbClr val="FFFFFF"/>
                          </a:solidFill>
                          <a:sym typeface="ヒラギノ角ゴ ProN W6"/>
                        </a:rPr>
                        <a:t>身長</a:t>
                      </a:r>
                    </a:p>
                  </a:txBody>
                  <a:tcPr marL="50800" marR="50800" marT="50800" marB="50800" anchor="ctr" horzOverflow="overflow"/>
                </a:tc>
                <a:tc>
                  <a:txBody>
                    <a:bodyPr/>
                    <a:lstStyle/>
                    <a:p>
                      <a:pPr defTabSz="914400">
                        <a:defRPr sz="1800" b="0">
                          <a:solidFill>
                            <a:srgbClr val="000000"/>
                          </a:solidFill>
                        </a:defRPr>
                      </a:pPr>
                      <a:r>
                        <a:rPr sz="3200">
                          <a:solidFill>
                            <a:srgbClr val="FFFFFF"/>
                          </a:solidFill>
                          <a:sym typeface="ヒラギノ角ゴ ProN W6"/>
                        </a:rPr>
                        <a:t>年齢</a:t>
                      </a:r>
                    </a:p>
                  </a:txBody>
                  <a:tcPr marL="50800" marR="50800" marT="50800" marB="50800" anchor="ctr" horzOverflow="overflow"/>
                </a:tc>
                <a:extLst>
                  <a:ext uri="{0D108BD9-81ED-4DB2-BD59-A6C34878D82A}">
                    <a16:rowId xmlns:a16="http://schemas.microsoft.com/office/drawing/2014/main" val="10000"/>
                  </a:ext>
                </a:extLst>
              </a:tr>
              <a:tr h="1202712">
                <a:tc>
                  <a:txBody>
                    <a:bodyPr/>
                    <a:lstStyle/>
                    <a:p>
                      <a:pPr defTabSz="914400">
                        <a:defRPr sz="1800" b="0">
                          <a:solidFill>
                            <a:srgbClr val="000000"/>
                          </a:solidFill>
                        </a:defRPr>
                      </a:pPr>
                      <a:r>
                        <a:rPr sz="3200">
                          <a:solidFill>
                            <a:srgbClr val="FFFFFF"/>
                          </a:solidFill>
                          <a:sym typeface="ヒラギノ角ゴ ProN W6"/>
                        </a:rPr>
                        <a:t>Aさん</a:t>
                      </a:r>
                    </a:p>
                  </a:txBody>
                  <a:tcPr marL="50800" marR="50800" marT="50800" marB="50800" anchor="ctr" horzOverflow="overflow"/>
                </a:tc>
                <a:tc>
                  <a:txBody>
                    <a:bodyPr/>
                    <a:lstStyle/>
                    <a:p>
                      <a:pPr defTabSz="914400">
                        <a:defRPr sz="1800"/>
                      </a:pPr>
                      <a:r>
                        <a:rPr sz="3200">
                          <a:sym typeface="ヒラギノ角ゴ ProN W3"/>
                        </a:rPr>
                        <a:t>40</a:t>
                      </a:r>
                    </a:p>
                  </a:txBody>
                  <a:tcPr marL="50800" marR="50800" marT="50800" marB="50800" anchor="ctr" horzOverflow="overflow"/>
                </a:tc>
                <a:tc>
                  <a:txBody>
                    <a:bodyPr/>
                    <a:lstStyle/>
                    <a:p>
                      <a:pPr defTabSz="914400">
                        <a:defRPr sz="1800"/>
                      </a:pPr>
                      <a:r>
                        <a:rPr sz="3200">
                          <a:sym typeface="ヒラギノ角ゴ ProN W3"/>
                        </a:rPr>
                        <a:t>160</a:t>
                      </a:r>
                    </a:p>
                  </a:txBody>
                  <a:tcPr marL="50800" marR="50800" marT="50800" marB="50800" anchor="ctr" horzOverflow="overflow"/>
                </a:tc>
                <a:tc>
                  <a:txBody>
                    <a:bodyPr/>
                    <a:lstStyle/>
                    <a:p>
                      <a:pPr defTabSz="914400">
                        <a:defRPr sz="1800"/>
                      </a:pPr>
                      <a:r>
                        <a:rPr sz="3200">
                          <a:sym typeface="ヒラギノ角ゴ ProN W3"/>
                        </a:rPr>
                        <a:t>20</a:t>
                      </a:r>
                    </a:p>
                  </a:txBody>
                  <a:tcPr marL="50800" marR="50800" marT="50800" marB="50800" anchor="ctr" horzOverflow="overflow"/>
                </a:tc>
                <a:extLst>
                  <a:ext uri="{0D108BD9-81ED-4DB2-BD59-A6C34878D82A}">
                    <a16:rowId xmlns:a16="http://schemas.microsoft.com/office/drawing/2014/main" val="10001"/>
                  </a:ext>
                </a:extLst>
              </a:tr>
              <a:tr h="1202712">
                <a:tc>
                  <a:txBody>
                    <a:bodyPr/>
                    <a:lstStyle/>
                    <a:p>
                      <a:pPr defTabSz="914400">
                        <a:defRPr sz="1800" b="0">
                          <a:solidFill>
                            <a:srgbClr val="000000"/>
                          </a:solidFill>
                        </a:defRPr>
                      </a:pPr>
                      <a:r>
                        <a:rPr sz="3200">
                          <a:solidFill>
                            <a:srgbClr val="FFFFFF"/>
                          </a:solidFill>
                          <a:sym typeface="ヒラギノ角ゴ ProN W6"/>
                        </a:rPr>
                        <a:t>Bさん</a:t>
                      </a:r>
                    </a:p>
                  </a:txBody>
                  <a:tcPr marL="50800" marR="50800" marT="50800" marB="50800" anchor="ctr" horzOverflow="overflow"/>
                </a:tc>
                <a:tc>
                  <a:txBody>
                    <a:bodyPr/>
                    <a:lstStyle/>
                    <a:p>
                      <a:pPr defTabSz="914400">
                        <a:defRPr sz="1800"/>
                      </a:pPr>
                      <a:r>
                        <a:rPr sz="3200">
                          <a:sym typeface="ヒラギノ角ゴ ProN W3"/>
                        </a:rPr>
                        <a:t>55</a:t>
                      </a:r>
                    </a:p>
                  </a:txBody>
                  <a:tcPr marL="50800" marR="50800" marT="50800" marB="50800" anchor="ctr" horzOverflow="overflow"/>
                </a:tc>
                <a:tc>
                  <a:txBody>
                    <a:bodyPr/>
                    <a:lstStyle/>
                    <a:p>
                      <a:pPr defTabSz="914400">
                        <a:defRPr sz="1800"/>
                      </a:pPr>
                      <a:r>
                        <a:rPr sz="3200">
                          <a:sym typeface="ヒラギノ角ゴ ProN W3"/>
                        </a:rPr>
                        <a:t>170</a:t>
                      </a:r>
                    </a:p>
                  </a:txBody>
                  <a:tcPr marL="50800" marR="50800" marT="50800" marB="50800" anchor="ctr" horzOverflow="overflow"/>
                </a:tc>
                <a:tc>
                  <a:txBody>
                    <a:bodyPr/>
                    <a:lstStyle/>
                    <a:p>
                      <a:pPr defTabSz="914400">
                        <a:defRPr sz="1800"/>
                      </a:pPr>
                      <a:r>
                        <a:rPr sz="3200">
                          <a:sym typeface="ヒラギノ角ゴ ProN W3"/>
                        </a:rPr>
                        <a:t>45</a:t>
                      </a:r>
                    </a:p>
                  </a:txBody>
                  <a:tcPr marL="50800" marR="50800" marT="50800" marB="50800" anchor="ctr" horzOverflow="overflow"/>
                </a:tc>
                <a:extLst>
                  <a:ext uri="{0D108BD9-81ED-4DB2-BD59-A6C34878D82A}">
                    <a16:rowId xmlns:a16="http://schemas.microsoft.com/office/drawing/2014/main" val="10002"/>
                  </a:ext>
                </a:extLst>
              </a:tr>
              <a:tr h="1202712">
                <a:tc>
                  <a:txBody>
                    <a:bodyPr/>
                    <a:lstStyle/>
                    <a:p>
                      <a:pPr defTabSz="914400">
                        <a:defRPr sz="1800" b="0">
                          <a:solidFill>
                            <a:srgbClr val="000000"/>
                          </a:solidFill>
                        </a:defRPr>
                      </a:pPr>
                      <a:r>
                        <a:rPr sz="3200">
                          <a:solidFill>
                            <a:srgbClr val="FFFFFF"/>
                          </a:solidFill>
                          <a:sym typeface="ヒラギノ角ゴ ProN W6"/>
                        </a:rPr>
                        <a:t>Cさん</a:t>
                      </a:r>
                    </a:p>
                  </a:txBody>
                  <a:tcPr marL="50800" marR="50800" marT="50800" marB="50800" anchor="ctr" horzOverflow="overflow"/>
                </a:tc>
                <a:tc>
                  <a:txBody>
                    <a:bodyPr/>
                    <a:lstStyle/>
                    <a:p>
                      <a:pPr defTabSz="914400">
                        <a:defRPr sz="1800"/>
                      </a:pPr>
                      <a:r>
                        <a:rPr sz="3200">
                          <a:sym typeface="ヒラギノ角ゴ ProN W3"/>
                        </a:rPr>
                        <a:t>62</a:t>
                      </a:r>
                    </a:p>
                  </a:txBody>
                  <a:tcPr marL="50800" marR="50800" marT="50800" marB="50800" anchor="ctr" horzOverflow="overflow"/>
                </a:tc>
                <a:tc>
                  <a:txBody>
                    <a:bodyPr/>
                    <a:lstStyle/>
                    <a:p>
                      <a:pPr defTabSz="914400">
                        <a:defRPr sz="1800"/>
                      </a:pPr>
                      <a:r>
                        <a:rPr sz="3200">
                          <a:sym typeface="ヒラギノ角ゴ ProN W3"/>
                        </a:rPr>
                        <a:t>175</a:t>
                      </a:r>
                    </a:p>
                  </a:txBody>
                  <a:tcPr marL="50800" marR="50800" marT="50800" marB="50800" anchor="ctr" horzOverflow="overflow"/>
                </a:tc>
                <a:tc>
                  <a:txBody>
                    <a:bodyPr/>
                    <a:lstStyle/>
                    <a:p>
                      <a:pPr defTabSz="914400">
                        <a:defRPr sz="1800"/>
                      </a:pPr>
                      <a:r>
                        <a:rPr sz="3200">
                          <a:sym typeface="ヒラギノ角ゴ ProN W3"/>
                        </a:rPr>
                        <a:t>38</a:t>
                      </a:r>
                    </a:p>
                  </a:txBody>
                  <a:tcPr marL="50800" marR="50800" marT="50800" marB="50800" anchor="ctr" horzOverflow="overflow"/>
                </a:tc>
                <a:extLst>
                  <a:ext uri="{0D108BD9-81ED-4DB2-BD59-A6C34878D82A}">
                    <a16:rowId xmlns:a16="http://schemas.microsoft.com/office/drawing/2014/main" val="10003"/>
                  </a:ext>
                </a:extLst>
              </a:tr>
            </a:tbl>
          </a:graphicData>
        </a:graphic>
      </p:graphicFrame>
      <p:sp>
        <p:nvSpPr>
          <p:cNvPr id="707" name="データフレームはこの形状でデータを扱うことが出来る"/>
          <p:cNvSpPr txBox="1"/>
          <p:nvPr/>
        </p:nvSpPr>
        <p:spPr>
          <a:xfrm>
            <a:off x="5654719" y="12084473"/>
            <a:ext cx="13105766" cy="628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データフレームはこの形状でデータを扱うことが出来る</a:t>
            </a: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9C9636CE-9C36-4D26-BF59-CDE0EB04E186}"/>
              </a:ext>
            </a:extLst>
          </p:cNvPr>
          <p:cNvPicPr>
            <a:picLocks noChangeAspect="1"/>
          </p:cNvPicPr>
          <p:nvPr/>
        </p:nvPicPr>
        <p:blipFill>
          <a:blip r:embed="rId2"/>
          <a:stretch>
            <a:fillRect/>
          </a:stretch>
        </p:blipFill>
        <p:spPr>
          <a:xfrm>
            <a:off x="3605274" y="2877934"/>
            <a:ext cx="17173452" cy="9191425"/>
          </a:xfrm>
          <a:prstGeom prst="rect">
            <a:avLst/>
          </a:prstGeom>
        </p:spPr>
      </p:pic>
      <p:sp>
        <p:nvSpPr>
          <p:cNvPr id="709"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10" name="外部のデータを読み込んでみましょう"/>
          <p:cNvSpPr txBox="1"/>
          <p:nvPr/>
        </p:nvSpPr>
        <p:spPr>
          <a:xfrm>
            <a:off x="5937205" y="251638"/>
            <a:ext cx="12909683"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外部のデータを読み込んでみましょう</a:t>
            </a:r>
          </a:p>
        </p:txBody>
      </p:sp>
      <p:sp>
        <p:nvSpPr>
          <p:cNvPr id="711" name="まず今使っているエディタを保存しましょう"/>
          <p:cNvSpPr txBox="1"/>
          <p:nvPr/>
        </p:nvSpPr>
        <p:spPr>
          <a:xfrm>
            <a:off x="4285992" y="2035412"/>
            <a:ext cx="15812022" cy="7335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rPr dirty="0" err="1"/>
              <a:t>まず今使っているエディタ</a:t>
            </a:r>
            <a:r>
              <a:rPr lang="ja-JP" altLang="en-US" dirty="0"/>
              <a:t>内の</a:t>
            </a:r>
            <a:r>
              <a:rPr lang="en-US" altLang="ja-JP" dirty="0"/>
              <a:t>Python</a:t>
            </a:r>
            <a:r>
              <a:rPr lang="ja-JP" altLang="en-US" dirty="0"/>
              <a:t>プログラム</a:t>
            </a:r>
            <a:r>
              <a:rPr dirty="0" err="1"/>
              <a:t>を保存しましょう</a:t>
            </a:r>
            <a:endParaRPr dirty="0"/>
          </a:p>
        </p:txBody>
      </p:sp>
      <p:sp>
        <p:nvSpPr>
          <p:cNvPr id="713" name="左上の保存アイコンをクリック"/>
          <p:cNvSpPr txBox="1"/>
          <p:nvPr/>
        </p:nvSpPr>
        <p:spPr>
          <a:xfrm>
            <a:off x="3347013" y="12482509"/>
            <a:ext cx="17721198" cy="7335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rPr dirty="0" err="1"/>
              <a:t>左上の保存アイコンをクリック</a:t>
            </a:r>
            <a:r>
              <a:rPr lang="en-US" dirty="0"/>
              <a:t>( or</a:t>
            </a:r>
            <a:r>
              <a:rPr lang="ja-JP" altLang="en-US" dirty="0"/>
              <a:t>「ファイル」→「形式を指定して保存」</a:t>
            </a:r>
            <a:r>
              <a:rPr lang="en-US" dirty="0"/>
              <a:t>)</a:t>
            </a:r>
            <a:endParaRPr dirty="0"/>
          </a:p>
        </p:txBody>
      </p:sp>
      <p:sp>
        <p:nvSpPr>
          <p:cNvPr id="714" name="円形"/>
          <p:cNvSpPr/>
          <p:nvPr/>
        </p:nvSpPr>
        <p:spPr>
          <a:xfrm>
            <a:off x="3995241" y="3182096"/>
            <a:ext cx="1102054" cy="1001271"/>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EB3F8081-BFA5-44CF-B2EE-75F8BBA07D50}"/>
              </a:ext>
            </a:extLst>
          </p:cNvPr>
          <p:cNvPicPr>
            <a:picLocks noChangeAspect="1"/>
          </p:cNvPicPr>
          <p:nvPr/>
        </p:nvPicPr>
        <p:blipFill>
          <a:blip r:embed="rId2"/>
          <a:stretch>
            <a:fillRect/>
          </a:stretch>
        </p:blipFill>
        <p:spPr>
          <a:xfrm>
            <a:off x="7158797" y="3036704"/>
            <a:ext cx="10077279" cy="7797019"/>
          </a:xfrm>
          <a:prstGeom prst="rect">
            <a:avLst/>
          </a:prstGeom>
        </p:spPr>
      </p:pic>
      <p:sp>
        <p:nvSpPr>
          <p:cNvPr id="716"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17" name="外部のデータを読み込んでみましょう"/>
          <p:cNvSpPr txBox="1"/>
          <p:nvPr/>
        </p:nvSpPr>
        <p:spPr>
          <a:xfrm>
            <a:off x="5937205" y="251638"/>
            <a:ext cx="12909683"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外部のデータを読み込んでみましょう</a:t>
            </a:r>
          </a:p>
        </p:txBody>
      </p:sp>
      <p:sp>
        <p:nvSpPr>
          <p:cNvPr id="718" name="保存場所を分かりやすい場所(例えばデスクトップ)に…"/>
          <p:cNvSpPr txBox="1"/>
          <p:nvPr/>
        </p:nvSpPr>
        <p:spPr>
          <a:xfrm>
            <a:off x="4464003" y="1856976"/>
            <a:ext cx="15856085" cy="7335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defRPr sz="4100">
                <a:latin typeface="+mn-lt"/>
                <a:ea typeface="+mn-ea"/>
                <a:cs typeface="+mn-cs"/>
                <a:sym typeface="ヒラギノ角ゴ ProN W3"/>
              </a:defRPr>
            </a:pPr>
            <a:r>
              <a:rPr dirty="0" err="1"/>
              <a:t>保存場所</a:t>
            </a:r>
            <a:r>
              <a:rPr lang="ja-JP" altLang="en-US" dirty="0"/>
              <a:t>をデータをダウンロードしている場所</a:t>
            </a:r>
            <a:r>
              <a:rPr lang="en-US" altLang="ja-JP" dirty="0"/>
              <a:t>(</a:t>
            </a:r>
            <a:r>
              <a:rPr lang="en-US" altLang="ja-JP" dirty="0" err="1"/>
              <a:t>iryoAI</a:t>
            </a:r>
            <a:r>
              <a:rPr lang="en-US" altLang="ja-JP" dirty="0"/>
              <a:t>)</a:t>
            </a:r>
            <a:r>
              <a:rPr lang="ja-JP" altLang="en-US" dirty="0"/>
              <a:t>に</a:t>
            </a:r>
            <a:r>
              <a:rPr dirty="0" err="1"/>
              <a:t>設定する</a:t>
            </a:r>
            <a:endParaRPr dirty="0"/>
          </a:p>
        </p:txBody>
      </p:sp>
      <p:sp>
        <p:nvSpPr>
          <p:cNvPr id="719" name="事前にwebclass上で配布しているtest.csvを同じ場所に移動します…"/>
          <p:cNvSpPr txBox="1"/>
          <p:nvPr/>
        </p:nvSpPr>
        <p:spPr>
          <a:xfrm>
            <a:off x="4287166" y="11204813"/>
            <a:ext cx="15840875" cy="1364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100">
                <a:latin typeface="+mn-lt"/>
                <a:ea typeface="+mn-ea"/>
                <a:cs typeface="+mn-cs"/>
                <a:sym typeface="ヒラギノ角ゴ ProN W3"/>
              </a:defRPr>
            </a:pPr>
            <a:r>
              <a:rPr dirty="0"/>
              <a:t>事前にwebclass上で配布している</a:t>
            </a:r>
            <a:r>
              <a:rPr lang="en-US" dirty="0"/>
              <a:t>1</a:t>
            </a:r>
            <a:r>
              <a:rPr dirty="0"/>
              <a:t>.csvを同じ場所に移動します</a:t>
            </a:r>
          </a:p>
          <a:p>
            <a:pPr>
              <a:defRPr sz="4100">
                <a:latin typeface="+mn-lt"/>
                <a:ea typeface="+mn-ea"/>
                <a:cs typeface="+mn-cs"/>
                <a:sym typeface="ヒラギノ角ゴ ProN W3"/>
              </a:defRPr>
            </a:pPr>
            <a:r>
              <a:rPr dirty="0"/>
              <a:t>(</a:t>
            </a:r>
            <a:r>
              <a:rPr dirty="0" err="1"/>
              <a:t>今回は</a:t>
            </a:r>
            <a:r>
              <a:rPr lang="ja-JP" altLang="en-US" dirty="0"/>
              <a:t>ファイル名は「</a:t>
            </a:r>
            <a:r>
              <a:rPr lang="en-US" altLang="ja-JP" dirty="0"/>
              <a:t>enshu1.py</a:t>
            </a:r>
            <a:r>
              <a:rPr lang="ja-JP" altLang="en-US" dirty="0"/>
              <a:t>」として</a:t>
            </a:r>
            <a:r>
              <a:rPr lang="en-US" altLang="ja-JP" dirty="0" err="1"/>
              <a:t>iryoAI</a:t>
            </a:r>
            <a:r>
              <a:rPr lang="ja-JP" altLang="en-US" dirty="0"/>
              <a:t>に保存してください</a:t>
            </a:r>
            <a:r>
              <a:rPr dirty="0"/>
              <a:t>)</a:t>
            </a:r>
          </a:p>
        </p:txBody>
      </p:sp>
      <p:sp>
        <p:nvSpPr>
          <p:cNvPr id="721" name="楕円"/>
          <p:cNvSpPr/>
          <p:nvPr/>
        </p:nvSpPr>
        <p:spPr>
          <a:xfrm>
            <a:off x="13287379" y="9749267"/>
            <a:ext cx="3352127" cy="1270001"/>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22" name="楕円"/>
          <p:cNvSpPr/>
          <p:nvPr/>
        </p:nvSpPr>
        <p:spPr>
          <a:xfrm>
            <a:off x="8619874" y="3036704"/>
            <a:ext cx="3572126" cy="1360198"/>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四角形"/>
          <p:cNvSpPr/>
          <p:nvPr/>
        </p:nvSpPr>
        <p:spPr>
          <a:xfrm>
            <a:off x="-9021" y="-24203"/>
            <a:ext cx="24402042" cy="1744021"/>
          </a:xfrm>
          <a:prstGeom prst="rect">
            <a:avLst/>
          </a:prstGeom>
          <a:gradFill>
            <a:gsLst>
              <a:gs pos="0">
                <a:srgbClr val="373130"/>
              </a:gs>
              <a:gs pos="100000">
                <a:srgbClr val="CDD3D5"/>
              </a:gs>
            </a:gsLst>
            <a:lin ang="5400000"/>
          </a:gradFill>
          <a:ln w="12700">
            <a:miter lim="400000"/>
          </a:ln>
        </p:spPr>
        <p:txBody>
          <a:bodyPr lIns="50800" tIns="50800" rIns="50800" bIns="50800" anchor="ctr"/>
          <a:lstStyle/>
          <a:p>
            <a:pPr defTabSz="825500">
              <a:defRPr sz="3200">
                <a:solidFill>
                  <a:srgbClr val="FFFFFF"/>
                </a:solidFill>
              </a:defRPr>
            </a:pPr>
            <a:endParaRPr/>
          </a:p>
        </p:txBody>
      </p:sp>
      <p:sp>
        <p:nvSpPr>
          <p:cNvPr id="221" name="Pythonの実行方法"/>
          <p:cNvSpPr txBox="1"/>
          <p:nvPr/>
        </p:nvSpPr>
        <p:spPr>
          <a:xfrm>
            <a:off x="8983788" y="393783"/>
            <a:ext cx="6880746" cy="908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6300">
                <a:solidFill>
                  <a:srgbClr val="FFFFFE"/>
                </a:solidFill>
                <a:latin typeface="ヒラギノ丸ゴ ProN W4"/>
                <a:ea typeface="ヒラギノ丸ゴ ProN W4"/>
                <a:cs typeface="ヒラギノ丸ゴ ProN W4"/>
                <a:sym typeface="ヒラギノ丸ゴ ProN W4"/>
              </a:defRPr>
            </a:lvl1pPr>
          </a:lstStyle>
          <a:p>
            <a:r>
              <a:t>Pythonの実行方法</a:t>
            </a:r>
          </a:p>
        </p:txBody>
      </p:sp>
      <p:sp>
        <p:nvSpPr>
          <p:cNvPr id="222" name="Spyderのホーム画面が表示されます。(spyderのバージョン5)"/>
          <p:cNvSpPr txBox="1"/>
          <p:nvPr/>
        </p:nvSpPr>
        <p:spPr>
          <a:xfrm>
            <a:off x="6425558" y="2015389"/>
            <a:ext cx="12711942" cy="64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3500">
                <a:solidFill>
                  <a:srgbClr val="000002"/>
                </a:solidFill>
                <a:latin typeface="ヒラギノ丸ゴ ProN W4"/>
                <a:ea typeface="ヒラギノ丸ゴ ProN W4"/>
                <a:cs typeface="ヒラギノ丸ゴ ProN W4"/>
                <a:sym typeface="ヒラギノ丸ゴ ProN W4"/>
              </a:defRPr>
            </a:lvl1pPr>
          </a:lstStyle>
          <a:p>
            <a:r>
              <a:rPr dirty="0" err="1"/>
              <a:t>Spyderのホーム画面が表示されます</a:t>
            </a:r>
            <a:r>
              <a:rPr dirty="0"/>
              <a:t>。(spyderのバージョン</a:t>
            </a:r>
            <a:r>
              <a:rPr lang="en-US" dirty="0"/>
              <a:t>4</a:t>
            </a:r>
            <a:r>
              <a:rPr dirty="0"/>
              <a:t>)</a:t>
            </a:r>
          </a:p>
        </p:txBody>
      </p:sp>
      <p:sp>
        <p:nvSpPr>
          <p:cNvPr id="224" name="バージョンが違うと表示されるアイコンが少し違う可能性があります。そのままでも大丈夫ですし、アップデートしても良いです。"/>
          <p:cNvSpPr txBox="1"/>
          <p:nvPr/>
        </p:nvSpPr>
        <p:spPr>
          <a:xfrm>
            <a:off x="5907036" y="12240980"/>
            <a:ext cx="13748985" cy="12255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3500">
                <a:solidFill>
                  <a:srgbClr val="000002"/>
                </a:solidFill>
                <a:latin typeface="ヒラギノ丸ゴ ProN W4"/>
                <a:ea typeface="ヒラギノ丸ゴ ProN W4"/>
                <a:cs typeface="ヒラギノ丸ゴ ProN W4"/>
                <a:sym typeface="ヒラギノ丸ゴ ProN W4"/>
              </a:defRPr>
            </a:lvl1pPr>
          </a:lstStyle>
          <a:p>
            <a:r>
              <a:t>バージョンが違うと表示されるアイコンが少し違う可能性があります。そのままでも大丈夫ですし、アップデートしても良いです。</a:t>
            </a:r>
          </a:p>
        </p:txBody>
      </p:sp>
      <p:pic>
        <p:nvPicPr>
          <p:cNvPr id="3" name="図 2">
            <a:extLst>
              <a:ext uri="{FF2B5EF4-FFF2-40B4-BE49-F238E27FC236}">
                <a16:creationId xmlns:a16="http://schemas.microsoft.com/office/drawing/2014/main" id="{32ECE65A-AD48-43F3-9408-9BCD6221FF6B}"/>
              </a:ext>
            </a:extLst>
          </p:cNvPr>
          <p:cNvPicPr>
            <a:picLocks noChangeAspect="1"/>
          </p:cNvPicPr>
          <p:nvPr/>
        </p:nvPicPr>
        <p:blipFill>
          <a:blip r:embed="rId2"/>
          <a:stretch>
            <a:fillRect/>
          </a:stretch>
        </p:blipFill>
        <p:spPr>
          <a:xfrm>
            <a:off x="4576907" y="2952161"/>
            <a:ext cx="15230185" cy="8969230"/>
          </a:xfrm>
          <a:prstGeom prst="rect">
            <a:avLst/>
          </a:prstGeom>
        </p:spPr>
      </p:pic>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A4BB1237-695B-4235-BDAE-9B7593DB2621}"/>
              </a:ext>
            </a:extLst>
          </p:cNvPr>
          <p:cNvPicPr>
            <a:picLocks noChangeAspect="1"/>
          </p:cNvPicPr>
          <p:nvPr/>
        </p:nvPicPr>
        <p:blipFill>
          <a:blip r:embed="rId2"/>
          <a:stretch>
            <a:fillRect/>
          </a:stretch>
        </p:blipFill>
        <p:spPr>
          <a:xfrm>
            <a:off x="15447096" y="5056347"/>
            <a:ext cx="8151576" cy="4583075"/>
          </a:xfrm>
          <a:prstGeom prst="rect">
            <a:avLst/>
          </a:prstGeom>
        </p:spPr>
      </p:pic>
      <p:pic>
        <p:nvPicPr>
          <p:cNvPr id="7" name="図 6">
            <a:extLst>
              <a:ext uri="{FF2B5EF4-FFF2-40B4-BE49-F238E27FC236}">
                <a16:creationId xmlns:a16="http://schemas.microsoft.com/office/drawing/2014/main" id="{A6E3ED60-9305-4FCC-AC80-077E88C1B8D2}"/>
              </a:ext>
            </a:extLst>
          </p:cNvPr>
          <p:cNvPicPr>
            <a:picLocks noChangeAspect="1"/>
          </p:cNvPicPr>
          <p:nvPr/>
        </p:nvPicPr>
        <p:blipFill>
          <a:blip r:embed="rId3"/>
          <a:stretch>
            <a:fillRect/>
          </a:stretch>
        </p:blipFill>
        <p:spPr>
          <a:xfrm>
            <a:off x="8095116" y="4826774"/>
            <a:ext cx="5676966" cy="5206065"/>
          </a:xfrm>
          <a:prstGeom prst="rect">
            <a:avLst/>
          </a:prstGeom>
        </p:spPr>
      </p:pic>
      <p:pic>
        <p:nvPicPr>
          <p:cNvPr id="3" name="図 2">
            <a:extLst>
              <a:ext uri="{FF2B5EF4-FFF2-40B4-BE49-F238E27FC236}">
                <a16:creationId xmlns:a16="http://schemas.microsoft.com/office/drawing/2014/main" id="{3C801502-A94E-4E99-B320-6524D0B65982}"/>
              </a:ext>
            </a:extLst>
          </p:cNvPr>
          <p:cNvPicPr>
            <a:picLocks noChangeAspect="1"/>
          </p:cNvPicPr>
          <p:nvPr/>
        </p:nvPicPr>
        <p:blipFill>
          <a:blip r:embed="rId4"/>
          <a:stretch>
            <a:fillRect/>
          </a:stretch>
        </p:blipFill>
        <p:spPr>
          <a:xfrm>
            <a:off x="1465032" y="3968588"/>
            <a:ext cx="4701852" cy="6180773"/>
          </a:xfrm>
          <a:prstGeom prst="rect">
            <a:avLst/>
          </a:prstGeom>
          <a:ln>
            <a:solidFill>
              <a:schemeClr val="tx1"/>
            </a:solidFill>
          </a:ln>
        </p:spPr>
      </p:pic>
      <p:sp>
        <p:nvSpPr>
          <p:cNvPr id="17" name="楕円">
            <a:extLst>
              <a:ext uri="{FF2B5EF4-FFF2-40B4-BE49-F238E27FC236}">
                <a16:creationId xmlns:a16="http://schemas.microsoft.com/office/drawing/2014/main" id="{5EC13465-86A1-41A4-9AD0-586891A36D55}"/>
              </a:ext>
            </a:extLst>
          </p:cNvPr>
          <p:cNvSpPr/>
          <p:nvPr/>
        </p:nvSpPr>
        <p:spPr>
          <a:xfrm>
            <a:off x="1401237" y="4866608"/>
            <a:ext cx="3181361" cy="1270001"/>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16"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17" name="外部のデータを読み込んでみましょう"/>
          <p:cNvSpPr txBox="1"/>
          <p:nvPr/>
        </p:nvSpPr>
        <p:spPr>
          <a:xfrm>
            <a:off x="5937205" y="251638"/>
            <a:ext cx="12909683"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外部のデータを読み込んでみましょう</a:t>
            </a:r>
          </a:p>
        </p:txBody>
      </p:sp>
      <p:sp>
        <p:nvSpPr>
          <p:cNvPr id="719" name="事前にwebclass上で配布しているtest.csvを同じ場所に移動します…"/>
          <p:cNvSpPr txBox="1"/>
          <p:nvPr/>
        </p:nvSpPr>
        <p:spPr>
          <a:xfrm>
            <a:off x="4936479" y="11200171"/>
            <a:ext cx="14911133" cy="1364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100">
                <a:latin typeface="+mn-lt"/>
                <a:ea typeface="+mn-ea"/>
                <a:cs typeface="+mn-cs"/>
                <a:sym typeface="ヒラギノ角ゴ ProN W3"/>
              </a:defRPr>
            </a:pPr>
            <a:r>
              <a:rPr dirty="0"/>
              <a:t>事前にwebclass上で配布している</a:t>
            </a:r>
            <a:r>
              <a:rPr lang="en-US" dirty="0"/>
              <a:t>1</a:t>
            </a:r>
            <a:r>
              <a:rPr dirty="0"/>
              <a:t>.csvを同じ場所に移動します</a:t>
            </a:r>
          </a:p>
          <a:p>
            <a:pPr>
              <a:defRPr sz="4100">
                <a:latin typeface="+mn-lt"/>
                <a:ea typeface="+mn-ea"/>
                <a:cs typeface="+mn-cs"/>
                <a:sym typeface="ヒラギノ角ゴ ProN W3"/>
              </a:defRPr>
            </a:pPr>
            <a:r>
              <a:rPr dirty="0"/>
              <a:t>(</a:t>
            </a:r>
            <a:r>
              <a:rPr dirty="0" err="1"/>
              <a:t>今回は</a:t>
            </a:r>
            <a:r>
              <a:rPr lang="en-US" dirty="0" err="1"/>
              <a:t>iryoAI</a:t>
            </a:r>
            <a:r>
              <a:rPr dirty="0"/>
              <a:t>)</a:t>
            </a:r>
          </a:p>
        </p:txBody>
      </p:sp>
      <p:sp>
        <p:nvSpPr>
          <p:cNvPr id="9" name="矢印: 右 8">
            <a:extLst>
              <a:ext uri="{FF2B5EF4-FFF2-40B4-BE49-F238E27FC236}">
                <a16:creationId xmlns:a16="http://schemas.microsoft.com/office/drawing/2014/main" id="{3C3A3244-11F2-4C0F-ACA7-55BE49BD7646}"/>
              </a:ext>
            </a:extLst>
          </p:cNvPr>
          <p:cNvSpPr/>
          <p:nvPr/>
        </p:nvSpPr>
        <p:spPr>
          <a:xfrm>
            <a:off x="6911163" y="6771610"/>
            <a:ext cx="850604" cy="777506"/>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0" name="矢印: 右 9">
            <a:extLst>
              <a:ext uri="{FF2B5EF4-FFF2-40B4-BE49-F238E27FC236}">
                <a16:creationId xmlns:a16="http://schemas.microsoft.com/office/drawing/2014/main" id="{42F79BA3-AE2F-4285-95D6-989D279D5FF6}"/>
              </a:ext>
            </a:extLst>
          </p:cNvPr>
          <p:cNvSpPr/>
          <p:nvPr/>
        </p:nvSpPr>
        <p:spPr>
          <a:xfrm>
            <a:off x="14417749" y="6771610"/>
            <a:ext cx="829339" cy="777506"/>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8" name="楕円">
            <a:extLst>
              <a:ext uri="{FF2B5EF4-FFF2-40B4-BE49-F238E27FC236}">
                <a16:creationId xmlns:a16="http://schemas.microsoft.com/office/drawing/2014/main" id="{B81555A3-3CEF-4D25-A809-BD74B16445CF}"/>
              </a:ext>
            </a:extLst>
          </p:cNvPr>
          <p:cNvSpPr/>
          <p:nvPr/>
        </p:nvSpPr>
        <p:spPr>
          <a:xfrm>
            <a:off x="7965111" y="5501609"/>
            <a:ext cx="3181361" cy="1270001"/>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9" name="楕円">
            <a:extLst>
              <a:ext uri="{FF2B5EF4-FFF2-40B4-BE49-F238E27FC236}">
                <a16:creationId xmlns:a16="http://schemas.microsoft.com/office/drawing/2014/main" id="{06483036-0DDB-4FF4-9A2C-7CCE940AC8E0}"/>
              </a:ext>
            </a:extLst>
          </p:cNvPr>
          <p:cNvSpPr/>
          <p:nvPr/>
        </p:nvSpPr>
        <p:spPr>
          <a:xfrm>
            <a:off x="9197025" y="7192061"/>
            <a:ext cx="3181361" cy="1270001"/>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0" name="楕円">
            <a:extLst>
              <a:ext uri="{FF2B5EF4-FFF2-40B4-BE49-F238E27FC236}">
                <a16:creationId xmlns:a16="http://schemas.microsoft.com/office/drawing/2014/main" id="{09345E8A-1ABA-4274-9EDC-086636C988D0}"/>
              </a:ext>
            </a:extLst>
          </p:cNvPr>
          <p:cNvSpPr/>
          <p:nvPr/>
        </p:nvSpPr>
        <p:spPr>
          <a:xfrm>
            <a:off x="15779908" y="4893754"/>
            <a:ext cx="3181361" cy="1270001"/>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1" name="楕円">
            <a:extLst>
              <a:ext uri="{FF2B5EF4-FFF2-40B4-BE49-F238E27FC236}">
                <a16:creationId xmlns:a16="http://schemas.microsoft.com/office/drawing/2014/main" id="{385776B4-ABB2-4BBE-98C7-2B2F4180D0F9}"/>
              </a:ext>
            </a:extLst>
          </p:cNvPr>
          <p:cNvSpPr/>
          <p:nvPr/>
        </p:nvSpPr>
        <p:spPr>
          <a:xfrm>
            <a:off x="20713965" y="8785032"/>
            <a:ext cx="3181361" cy="1270001"/>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2" name="事前にwebclass上で配布しているtest.csvを同じ場所に移動します…">
            <a:extLst>
              <a:ext uri="{FF2B5EF4-FFF2-40B4-BE49-F238E27FC236}">
                <a16:creationId xmlns:a16="http://schemas.microsoft.com/office/drawing/2014/main" id="{ECA98401-811E-4B6F-BD72-8BA136D2AA2F}"/>
              </a:ext>
            </a:extLst>
          </p:cNvPr>
          <p:cNvSpPr txBox="1"/>
          <p:nvPr/>
        </p:nvSpPr>
        <p:spPr>
          <a:xfrm>
            <a:off x="1401237" y="2268684"/>
            <a:ext cx="4892365" cy="1364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100">
                <a:latin typeface="+mn-lt"/>
                <a:ea typeface="+mn-ea"/>
                <a:cs typeface="+mn-cs"/>
                <a:sym typeface="ヒラギノ角ゴ ProN W3"/>
              </a:defRPr>
            </a:pPr>
            <a:r>
              <a:rPr lang="en-US" altLang="ja-JP" dirty="0" err="1"/>
              <a:t>webclass</a:t>
            </a:r>
            <a:endParaRPr lang="en-US" altLang="ja-JP" dirty="0"/>
          </a:p>
          <a:p>
            <a:pPr>
              <a:defRPr sz="4100">
                <a:latin typeface="+mn-lt"/>
                <a:ea typeface="+mn-ea"/>
                <a:cs typeface="+mn-cs"/>
                <a:sym typeface="ヒラギノ角ゴ ProN W3"/>
              </a:defRPr>
            </a:pPr>
            <a:r>
              <a:rPr lang="ja-JP" altLang="en-US" dirty="0"/>
              <a:t>演習教材</a:t>
            </a:r>
            <a:r>
              <a:rPr lang="en-US" altLang="ja-JP" dirty="0"/>
              <a:t>(</a:t>
            </a:r>
            <a:r>
              <a:rPr lang="ja-JP" altLang="en-US" dirty="0"/>
              <a:t>演習</a:t>
            </a:r>
            <a:r>
              <a:rPr lang="en-US" altLang="ja-JP" dirty="0"/>
              <a:t>1</a:t>
            </a:r>
            <a:r>
              <a:rPr lang="ja-JP" altLang="en-US" dirty="0"/>
              <a:t>回目</a:t>
            </a:r>
            <a:r>
              <a:rPr lang="en-US" altLang="ja-JP" dirty="0"/>
              <a:t>)</a:t>
            </a:r>
            <a:endParaRPr dirty="0"/>
          </a:p>
        </p:txBody>
      </p:sp>
      <p:sp>
        <p:nvSpPr>
          <p:cNvPr id="23" name="事前にwebclass上で配布しているtest.csvを同じ場所に移動します…">
            <a:extLst>
              <a:ext uri="{FF2B5EF4-FFF2-40B4-BE49-F238E27FC236}">
                <a16:creationId xmlns:a16="http://schemas.microsoft.com/office/drawing/2014/main" id="{4688899F-B710-478E-9F8D-D33AC00657A1}"/>
              </a:ext>
            </a:extLst>
          </p:cNvPr>
          <p:cNvSpPr txBox="1"/>
          <p:nvPr/>
        </p:nvSpPr>
        <p:spPr>
          <a:xfrm>
            <a:off x="7363536" y="3778475"/>
            <a:ext cx="7463582" cy="7335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100">
                <a:latin typeface="+mn-lt"/>
                <a:ea typeface="+mn-ea"/>
                <a:cs typeface="+mn-cs"/>
                <a:sym typeface="ヒラギノ角ゴ ProN W3"/>
              </a:defRPr>
            </a:pPr>
            <a:r>
              <a:rPr lang="ja-JP" altLang="en-US" dirty="0"/>
              <a:t>右クリックで名前を付けて保存</a:t>
            </a:r>
            <a:endParaRPr dirty="0"/>
          </a:p>
        </p:txBody>
      </p:sp>
      <p:sp>
        <p:nvSpPr>
          <p:cNvPr id="24" name="事前にwebclass上で配布しているtest.csvを同じ場所に移動します…">
            <a:extLst>
              <a:ext uri="{FF2B5EF4-FFF2-40B4-BE49-F238E27FC236}">
                <a16:creationId xmlns:a16="http://schemas.microsoft.com/office/drawing/2014/main" id="{2168EFFC-B94F-4C85-BD61-7BAEF57DC56B}"/>
              </a:ext>
            </a:extLst>
          </p:cNvPr>
          <p:cNvSpPr txBox="1"/>
          <p:nvPr/>
        </p:nvSpPr>
        <p:spPr>
          <a:xfrm>
            <a:off x="17466927" y="3864830"/>
            <a:ext cx="4512454" cy="7335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100">
                <a:latin typeface="+mn-lt"/>
                <a:ea typeface="+mn-ea"/>
                <a:cs typeface="+mn-cs"/>
                <a:sym typeface="ヒラギノ角ゴ ProN W3"/>
              </a:defRPr>
            </a:pPr>
            <a:r>
              <a:rPr lang="en-US" altLang="ja-JP" dirty="0" err="1"/>
              <a:t>iryoAI</a:t>
            </a:r>
            <a:r>
              <a:rPr lang="ja-JP" altLang="en-US" dirty="0"/>
              <a:t>を選んで保存</a:t>
            </a:r>
            <a:endParaRPr dirty="0"/>
          </a:p>
        </p:txBody>
      </p:sp>
    </p:spTree>
    <p:extLst>
      <p:ext uri="{BB962C8B-B14F-4D97-AF65-F5344CB8AC3E}">
        <p14:creationId xmlns:p14="http://schemas.microsoft.com/office/powerpoint/2010/main" val="2730796617"/>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8EF8A5F-4AF8-4D3F-8BE6-AA0D0C324002}"/>
              </a:ext>
            </a:extLst>
          </p:cNvPr>
          <p:cNvPicPr>
            <a:picLocks noChangeAspect="1"/>
          </p:cNvPicPr>
          <p:nvPr/>
        </p:nvPicPr>
        <p:blipFill>
          <a:blip r:embed="rId2"/>
          <a:stretch>
            <a:fillRect/>
          </a:stretch>
        </p:blipFill>
        <p:spPr>
          <a:xfrm>
            <a:off x="4097731" y="2555912"/>
            <a:ext cx="16219742" cy="10540426"/>
          </a:xfrm>
          <a:prstGeom prst="rect">
            <a:avLst/>
          </a:prstGeom>
        </p:spPr>
      </p:pic>
      <p:sp>
        <p:nvSpPr>
          <p:cNvPr id="716"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17" name="外部のデータを読み込んでみましょう"/>
          <p:cNvSpPr txBox="1"/>
          <p:nvPr/>
        </p:nvSpPr>
        <p:spPr>
          <a:xfrm>
            <a:off x="5937205" y="251638"/>
            <a:ext cx="12909683"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外部のデータを読み込んでみましょう</a:t>
            </a:r>
          </a:p>
        </p:txBody>
      </p:sp>
      <p:sp>
        <p:nvSpPr>
          <p:cNvPr id="719" name="事前にwebclass上で配布しているtest.csvを同じ場所に移動します…"/>
          <p:cNvSpPr txBox="1"/>
          <p:nvPr/>
        </p:nvSpPr>
        <p:spPr>
          <a:xfrm>
            <a:off x="6622366" y="1823391"/>
            <a:ext cx="11139268" cy="7335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100">
                <a:latin typeface="+mn-lt"/>
                <a:ea typeface="+mn-ea"/>
                <a:cs typeface="+mn-cs"/>
                <a:sym typeface="ヒラギノ角ゴ ProN W3"/>
              </a:defRPr>
            </a:pPr>
            <a:r>
              <a:rPr lang="ja-JP" altLang="en-US" dirty="0"/>
              <a:t>作業する場所</a:t>
            </a:r>
            <a:r>
              <a:rPr lang="en-US" altLang="ja-JP" dirty="0"/>
              <a:t>(</a:t>
            </a:r>
            <a:r>
              <a:rPr lang="ja-JP" altLang="en-US" dirty="0"/>
              <a:t>ディレクトリ</a:t>
            </a:r>
            <a:r>
              <a:rPr lang="en-US" altLang="ja-JP" dirty="0"/>
              <a:t>)</a:t>
            </a:r>
            <a:r>
              <a:rPr lang="ja-JP" altLang="en-US" dirty="0"/>
              <a:t>を</a:t>
            </a:r>
            <a:r>
              <a:rPr lang="en-US" altLang="ja-JP" dirty="0" err="1"/>
              <a:t>iryoAI</a:t>
            </a:r>
            <a:r>
              <a:rPr lang="ja-JP" altLang="en-US" dirty="0"/>
              <a:t>に指定する</a:t>
            </a:r>
            <a:endParaRPr dirty="0"/>
          </a:p>
        </p:txBody>
      </p:sp>
      <p:sp>
        <p:nvSpPr>
          <p:cNvPr id="25" name="楕円">
            <a:extLst>
              <a:ext uri="{FF2B5EF4-FFF2-40B4-BE49-F238E27FC236}">
                <a16:creationId xmlns:a16="http://schemas.microsoft.com/office/drawing/2014/main" id="{16943B18-A39C-4FCA-AD3B-2416983F01FE}"/>
              </a:ext>
            </a:extLst>
          </p:cNvPr>
          <p:cNvSpPr/>
          <p:nvPr/>
        </p:nvSpPr>
        <p:spPr>
          <a:xfrm>
            <a:off x="12817493" y="2817487"/>
            <a:ext cx="4944141" cy="1270001"/>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6" name="事前にwebclass上で配布しているtest.csvを同じ場所に移動します…">
            <a:extLst>
              <a:ext uri="{FF2B5EF4-FFF2-40B4-BE49-F238E27FC236}">
                <a16:creationId xmlns:a16="http://schemas.microsoft.com/office/drawing/2014/main" id="{0A75CA2E-33C6-403E-B7FB-01415AA06643}"/>
              </a:ext>
            </a:extLst>
          </p:cNvPr>
          <p:cNvSpPr txBox="1"/>
          <p:nvPr/>
        </p:nvSpPr>
        <p:spPr>
          <a:xfrm>
            <a:off x="18838315" y="4087488"/>
            <a:ext cx="4834657" cy="733534"/>
          </a:xfrm>
          <a:prstGeom prst="rect">
            <a:avLst/>
          </a:prstGeom>
          <a:solidFill>
            <a:schemeClr val="bg1"/>
          </a:solidFill>
          <a:ln w="127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100">
                <a:latin typeface="+mn-lt"/>
                <a:ea typeface="+mn-ea"/>
                <a:cs typeface="+mn-cs"/>
                <a:sym typeface="ヒラギノ角ゴ ProN W3"/>
              </a:defRPr>
            </a:pPr>
            <a:r>
              <a:rPr lang="ja-JP" altLang="en-US" dirty="0"/>
              <a:t>現在のディレクトリ</a:t>
            </a:r>
            <a:endParaRPr dirty="0"/>
          </a:p>
        </p:txBody>
      </p:sp>
    </p:spTree>
    <p:extLst>
      <p:ext uri="{BB962C8B-B14F-4D97-AF65-F5344CB8AC3E}">
        <p14:creationId xmlns:p14="http://schemas.microsoft.com/office/powerpoint/2010/main" val="2985622851"/>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DA342719-F02E-4850-A28B-09A7775FBC83}"/>
              </a:ext>
            </a:extLst>
          </p:cNvPr>
          <p:cNvPicPr>
            <a:picLocks noChangeAspect="1"/>
          </p:cNvPicPr>
          <p:nvPr/>
        </p:nvPicPr>
        <p:blipFill>
          <a:blip r:embed="rId2"/>
          <a:stretch>
            <a:fillRect/>
          </a:stretch>
        </p:blipFill>
        <p:spPr>
          <a:xfrm>
            <a:off x="4097731" y="2852070"/>
            <a:ext cx="16219742" cy="10540426"/>
          </a:xfrm>
          <a:prstGeom prst="rect">
            <a:avLst/>
          </a:prstGeom>
        </p:spPr>
      </p:pic>
      <p:sp>
        <p:nvSpPr>
          <p:cNvPr id="716"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17" name="外部のデータを読み込んでみましょう"/>
          <p:cNvSpPr txBox="1"/>
          <p:nvPr/>
        </p:nvSpPr>
        <p:spPr>
          <a:xfrm>
            <a:off x="5937205" y="251638"/>
            <a:ext cx="12909683"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外部のデータを読み込んでみましょう</a:t>
            </a:r>
          </a:p>
        </p:txBody>
      </p:sp>
      <p:sp>
        <p:nvSpPr>
          <p:cNvPr id="719" name="事前にwebclass上で配布しているtest.csvを同じ場所に移動します…"/>
          <p:cNvSpPr txBox="1"/>
          <p:nvPr/>
        </p:nvSpPr>
        <p:spPr>
          <a:xfrm>
            <a:off x="9774674" y="1823391"/>
            <a:ext cx="4834657" cy="7335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100">
                <a:latin typeface="+mn-lt"/>
                <a:ea typeface="+mn-ea"/>
                <a:cs typeface="+mn-cs"/>
                <a:sym typeface="ヒラギノ角ゴ ProN W3"/>
              </a:defRPr>
            </a:pPr>
            <a:r>
              <a:rPr lang="ja-JP" altLang="en-US" dirty="0"/>
              <a:t>アイコンをクリック</a:t>
            </a:r>
            <a:endParaRPr dirty="0"/>
          </a:p>
        </p:txBody>
      </p:sp>
      <p:sp>
        <p:nvSpPr>
          <p:cNvPr id="25" name="楕円">
            <a:extLst>
              <a:ext uri="{FF2B5EF4-FFF2-40B4-BE49-F238E27FC236}">
                <a16:creationId xmlns:a16="http://schemas.microsoft.com/office/drawing/2014/main" id="{16943B18-A39C-4FCA-AD3B-2416983F01FE}"/>
              </a:ext>
            </a:extLst>
          </p:cNvPr>
          <p:cNvSpPr/>
          <p:nvPr/>
        </p:nvSpPr>
        <p:spPr>
          <a:xfrm>
            <a:off x="18965942" y="3352565"/>
            <a:ext cx="1320327" cy="931423"/>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pic>
        <p:nvPicPr>
          <p:cNvPr id="4" name="図 3">
            <a:extLst>
              <a:ext uri="{FF2B5EF4-FFF2-40B4-BE49-F238E27FC236}">
                <a16:creationId xmlns:a16="http://schemas.microsoft.com/office/drawing/2014/main" id="{49402796-64F8-4A6A-919E-DCF322B6C466}"/>
              </a:ext>
            </a:extLst>
          </p:cNvPr>
          <p:cNvPicPr>
            <a:picLocks noChangeAspect="1"/>
          </p:cNvPicPr>
          <p:nvPr/>
        </p:nvPicPr>
        <p:blipFill>
          <a:blip r:embed="rId3"/>
          <a:stretch>
            <a:fillRect/>
          </a:stretch>
        </p:blipFill>
        <p:spPr>
          <a:xfrm>
            <a:off x="8546806" y="1696812"/>
            <a:ext cx="1014098" cy="869228"/>
          </a:xfrm>
          <a:prstGeom prst="rect">
            <a:avLst/>
          </a:prstGeom>
        </p:spPr>
      </p:pic>
    </p:spTree>
    <p:extLst>
      <p:ext uri="{BB962C8B-B14F-4D97-AF65-F5344CB8AC3E}">
        <p14:creationId xmlns:p14="http://schemas.microsoft.com/office/powerpoint/2010/main" val="2132345794"/>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561D885B-D871-4A8C-8897-4E0FF0E80724}"/>
              </a:ext>
            </a:extLst>
          </p:cNvPr>
          <p:cNvPicPr>
            <a:picLocks noChangeAspect="1"/>
          </p:cNvPicPr>
          <p:nvPr/>
        </p:nvPicPr>
        <p:blipFill>
          <a:blip r:embed="rId2"/>
          <a:stretch>
            <a:fillRect/>
          </a:stretch>
        </p:blipFill>
        <p:spPr>
          <a:xfrm>
            <a:off x="6780582" y="3659765"/>
            <a:ext cx="10716390" cy="8526854"/>
          </a:xfrm>
          <a:prstGeom prst="rect">
            <a:avLst/>
          </a:prstGeom>
        </p:spPr>
      </p:pic>
      <p:sp>
        <p:nvSpPr>
          <p:cNvPr id="716"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17" name="外部のデータを読み込んでみましょう"/>
          <p:cNvSpPr txBox="1"/>
          <p:nvPr/>
        </p:nvSpPr>
        <p:spPr>
          <a:xfrm>
            <a:off x="5937205" y="251638"/>
            <a:ext cx="12909683"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外部のデータを読み込んでみましょう</a:t>
            </a:r>
          </a:p>
        </p:txBody>
      </p:sp>
      <p:sp>
        <p:nvSpPr>
          <p:cNvPr id="719" name="事前にwebclass上で配布しているtest.csvを同じ場所に移動します…"/>
          <p:cNvSpPr txBox="1"/>
          <p:nvPr/>
        </p:nvSpPr>
        <p:spPr>
          <a:xfrm>
            <a:off x="7029464" y="2461345"/>
            <a:ext cx="10296088" cy="7335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100">
                <a:latin typeface="+mn-lt"/>
                <a:ea typeface="+mn-ea"/>
                <a:cs typeface="+mn-cs"/>
                <a:sym typeface="ヒラギノ角ゴ ProN W3"/>
              </a:defRPr>
            </a:pPr>
            <a:r>
              <a:rPr lang="en-US" altLang="ja-JP" dirty="0" err="1"/>
              <a:t>iryoAI</a:t>
            </a:r>
            <a:r>
              <a:rPr lang="ja-JP" altLang="en-US" dirty="0"/>
              <a:t>を選んで、フォルダの選択をクリック</a:t>
            </a:r>
            <a:endParaRPr lang="en-US" altLang="ja-JP" dirty="0"/>
          </a:p>
        </p:txBody>
      </p:sp>
      <p:sp>
        <p:nvSpPr>
          <p:cNvPr id="25" name="楕円">
            <a:extLst>
              <a:ext uri="{FF2B5EF4-FFF2-40B4-BE49-F238E27FC236}">
                <a16:creationId xmlns:a16="http://schemas.microsoft.com/office/drawing/2014/main" id="{16943B18-A39C-4FCA-AD3B-2416983F01FE}"/>
              </a:ext>
            </a:extLst>
          </p:cNvPr>
          <p:cNvSpPr/>
          <p:nvPr/>
        </p:nvSpPr>
        <p:spPr>
          <a:xfrm>
            <a:off x="8166182" y="4245442"/>
            <a:ext cx="4025818" cy="1198420"/>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0" name="楕円">
            <a:extLst>
              <a:ext uri="{FF2B5EF4-FFF2-40B4-BE49-F238E27FC236}">
                <a16:creationId xmlns:a16="http://schemas.microsoft.com/office/drawing/2014/main" id="{2E944F36-9582-4ACC-BC0D-F5852F46BA03}"/>
              </a:ext>
            </a:extLst>
          </p:cNvPr>
          <p:cNvSpPr/>
          <p:nvPr/>
        </p:nvSpPr>
        <p:spPr>
          <a:xfrm>
            <a:off x="13699561" y="11469532"/>
            <a:ext cx="2428899" cy="931423"/>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extLst>
      <p:ext uri="{BB962C8B-B14F-4D97-AF65-F5344CB8AC3E}">
        <p14:creationId xmlns:p14="http://schemas.microsoft.com/office/powerpoint/2010/main" val="2849487480"/>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E5FA0A25-5418-4491-873A-3AA962412324}"/>
              </a:ext>
            </a:extLst>
          </p:cNvPr>
          <p:cNvPicPr>
            <a:picLocks noChangeAspect="1"/>
          </p:cNvPicPr>
          <p:nvPr/>
        </p:nvPicPr>
        <p:blipFill>
          <a:blip r:embed="rId2"/>
          <a:stretch>
            <a:fillRect/>
          </a:stretch>
        </p:blipFill>
        <p:spPr>
          <a:xfrm>
            <a:off x="5123076" y="4245442"/>
            <a:ext cx="14537939" cy="7639149"/>
          </a:xfrm>
          <a:prstGeom prst="rect">
            <a:avLst/>
          </a:prstGeom>
        </p:spPr>
      </p:pic>
      <p:sp>
        <p:nvSpPr>
          <p:cNvPr id="716"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17" name="外部のデータを読み込んでみましょう"/>
          <p:cNvSpPr txBox="1"/>
          <p:nvPr/>
        </p:nvSpPr>
        <p:spPr>
          <a:xfrm>
            <a:off x="5937205" y="251638"/>
            <a:ext cx="12909683"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外部のデータを読み込んでみましょう</a:t>
            </a:r>
          </a:p>
        </p:txBody>
      </p:sp>
      <p:sp>
        <p:nvSpPr>
          <p:cNvPr id="719" name="事前にwebclass上で配布しているtest.csvを同じ場所に移動します…"/>
          <p:cNvSpPr txBox="1"/>
          <p:nvPr/>
        </p:nvSpPr>
        <p:spPr>
          <a:xfrm>
            <a:off x="6567004" y="2461345"/>
            <a:ext cx="11221022" cy="7335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100">
                <a:latin typeface="+mn-lt"/>
                <a:ea typeface="+mn-ea"/>
                <a:cs typeface="+mn-cs"/>
                <a:sym typeface="ヒラギノ角ゴ ProN W3"/>
              </a:defRPr>
            </a:pPr>
            <a:r>
              <a:rPr lang="en-US" altLang="ja-JP" dirty="0"/>
              <a:t>C:¥</a:t>
            </a:r>
            <a:r>
              <a:rPr lang="ja-JP" altLang="en-US" dirty="0"/>
              <a:t>＃＃＃￥</a:t>
            </a:r>
            <a:r>
              <a:rPr lang="en-US" altLang="ja-JP" dirty="0" err="1"/>
              <a:t>iryoAI</a:t>
            </a:r>
            <a:r>
              <a:rPr lang="en-US" altLang="ja-JP" dirty="0"/>
              <a:t>  </a:t>
            </a:r>
            <a:r>
              <a:rPr lang="ja-JP" altLang="en-US" dirty="0"/>
              <a:t>に変更されていることを確認</a:t>
            </a:r>
            <a:endParaRPr lang="en-US" altLang="ja-JP" dirty="0"/>
          </a:p>
        </p:txBody>
      </p:sp>
      <p:sp>
        <p:nvSpPr>
          <p:cNvPr id="25" name="楕円">
            <a:extLst>
              <a:ext uri="{FF2B5EF4-FFF2-40B4-BE49-F238E27FC236}">
                <a16:creationId xmlns:a16="http://schemas.microsoft.com/office/drawing/2014/main" id="{16943B18-A39C-4FCA-AD3B-2416983F01FE}"/>
              </a:ext>
            </a:extLst>
          </p:cNvPr>
          <p:cNvSpPr/>
          <p:nvPr/>
        </p:nvSpPr>
        <p:spPr>
          <a:xfrm>
            <a:off x="10566987" y="4876102"/>
            <a:ext cx="4589158" cy="931423"/>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extLst>
      <p:ext uri="{BB962C8B-B14F-4D97-AF65-F5344CB8AC3E}">
        <p14:creationId xmlns:p14="http://schemas.microsoft.com/office/powerpoint/2010/main" val="3130869249"/>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25" name="外部のデータを読み込んでみましょう"/>
          <p:cNvSpPr txBox="1"/>
          <p:nvPr/>
        </p:nvSpPr>
        <p:spPr>
          <a:xfrm>
            <a:off x="5937205" y="251638"/>
            <a:ext cx="12909683"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外部のデータを読み込んでみましょう</a:t>
            </a:r>
          </a:p>
        </p:txBody>
      </p:sp>
      <p:sp>
        <p:nvSpPr>
          <p:cNvPr id="726" name="事前に準備しているcsvファイル(“test.csv”)を読み込んでみます。"/>
          <p:cNvSpPr txBox="1"/>
          <p:nvPr/>
        </p:nvSpPr>
        <p:spPr>
          <a:xfrm>
            <a:off x="4895932" y="2035412"/>
            <a:ext cx="14592135" cy="7335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rPr dirty="0" err="1"/>
              <a:t>事前に準備しているcsvファイル</a:t>
            </a:r>
            <a:r>
              <a:rPr dirty="0"/>
              <a:t>(“</a:t>
            </a:r>
            <a:r>
              <a:rPr lang="en-US" dirty="0"/>
              <a:t>1</a:t>
            </a:r>
            <a:r>
              <a:rPr dirty="0"/>
              <a:t>.csv”)</a:t>
            </a:r>
            <a:r>
              <a:rPr dirty="0" err="1"/>
              <a:t>を読み込んでみます</a:t>
            </a:r>
            <a:r>
              <a:rPr dirty="0"/>
              <a:t>。</a:t>
            </a:r>
          </a:p>
        </p:txBody>
      </p:sp>
      <p:sp>
        <p:nvSpPr>
          <p:cNvPr id="727" name="df = pd.read_csv(“ファイル名&quot;)"/>
          <p:cNvSpPr txBox="1"/>
          <p:nvPr/>
        </p:nvSpPr>
        <p:spPr>
          <a:xfrm>
            <a:off x="7771415" y="3498333"/>
            <a:ext cx="8872374" cy="66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vl1pPr>
          </a:lstStyle>
          <a:p>
            <a:r>
              <a:t>df = pd.read_csv(“ファイル名")</a:t>
            </a:r>
          </a:p>
        </p:txBody>
      </p:sp>
      <p:sp>
        <p:nvSpPr>
          <p:cNvPr id="730" name="入力"/>
          <p:cNvSpPr txBox="1"/>
          <p:nvPr/>
        </p:nvSpPr>
        <p:spPr>
          <a:xfrm>
            <a:off x="7746815" y="5261383"/>
            <a:ext cx="1155701" cy="628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入力</a:t>
            </a:r>
          </a:p>
        </p:txBody>
      </p:sp>
      <p:sp>
        <p:nvSpPr>
          <p:cNvPr id="11" name="df = pd.read_csv(&quot;test.csv&quot;)…">
            <a:extLst>
              <a:ext uri="{FF2B5EF4-FFF2-40B4-BE49-F238E27FC236}">
                <a16:creationId xmlns:a16="http://schemas.microsoft.com/office/drawing/2014/main" id="{F19FB076-1EA7-43AB-8939-1C64F7E2A0C8}"/>
              </a:ext>
            </a:extLst>
          </p:cNvPr>
          <p:cNvSpPr txBox="1"/>
          <p:nvPr/>
        </p:nvSpPr>
        <p:spPr>
          <a:xfrm>
            <a:off x="9566750" y="4831915"/>
            <a:ext cx="5914736" cy="1487587"/>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r>
              <a:rPr lang="en-US" dirty="0"/>
              <a:t>import pandas as pd</a:t>
            </a:r>
          </a:p>
          <a:p>
            <a:pPr algn="l"/>
            <a:r>
              <a:rPr dirty="0"/>
              <a:t>df = </a:t>
            </a:r>
            <a:r>
              <a:rPr dirty="0" err="1"/>
              <a:t>pd.read_csv</a:t>
            </a:r>
            <a:r>
              <a:rPr dirty="0"/>
              <a:t>("</a:t>
            </a:r>
            <a:r>
              <a:rPr lang="en-US" dirty="0"/>
              <a:t>1</a:t>
            </a:r>
            <a:r>
              <a:rPr dirty="0"/>
              <a:t>.csv")</a:t>
            </a:r>
          </a:p>
          <a:p>
            <a:pPr algn="l"/>
            <a:r>
              <a:rPr dirty="0"/>
              <a:t>print(df)</a:t>
            </a: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25" name="外部のデータを読み込んでみましょう"/>
          <p:cNvSpPr txBox="1"/>
          <p:nvPr/>
        </p:nvSpPr>
        <p:spPr>
          <a:xfrm>
            <a:off x="5937205" y="251638"/>
            <a:ext cx="12909683"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外部のデータを読み込んでみましょう</a:t>
            </a:r>
          </a:p>
        </p:txBody>
      </p:sp>
      <p:sp>
        <p:nvSpPr>
          <p:cNvPr id="726" name="事前に準備しているcsvファイル(“test.csv”)を読み込んでみます。"/>
          <p:cNvSpPr txBox="1"/>
          <p:nvPr/>
        </p:nvSpPr>
        <p:spPr>
          <a:xfrm>
            <a:off x="4851048" y="2035412"/>
            <a:ext cx="14681903" cy="7335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rPr dirty="0" err="1"/>
              <a:t>事前に準備しているcsvファイル</a:t>
            </a:r>
            <a:r>
              <a:rPr dirty="0"/>
              <a:t>(“</a:t>
            </a:r>
            <a:r>
              <a:rPr lang="en-US" dirty="0"/>
              <a:t>1</a:t>
            </a:r>
            <a:r>
              <a:rPr dirty="0"/>
              <a:t>.csv”)</a:t>
            </a:r>
            <a:r>
              <a:rPr dirty="0" err="1"/>
              <a:t>を読み込んでみます</a:t>
            </a:r>
            <a:r>
              <a:rPr dirty="0"/>
              <a:t>。</a:t>
            </a:r>
          </a:p>
        </p:txBody>
      </p:sp>
      <p:sp>
        <p:nvSpPr>
          <p:cNvPr id="727" name="df = pd.read_csv(“ファイル名&quot;)"/>
          <p:cNvSpPr txBox="1"/>
          <p:nvPr/>
        </p:nvSpPr>
        <p:spPr>
          <a:xfrm>
            <a:off x="7771415" y="3498333"/>
            <a:ext cx="8872374" cy="66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vl1pPr>
          </a:lstStyle>
          <a:p>
            <a:r>
              <a:t>df = pd.read_csv(“ファイル名")</a:t>
            </a:r>
          </a:p>
        </p:txBody>
      </p:sp>
      <p:sp>
        <p:nvSpPr>
          <p:cNvPr id="728" name="df = pd.read_csv(&quot;test.csv&quot;)…"/>
          <p:cNvSpPr txBox="1"/>
          <p:nvPr/>
        </p:nvSpPr>
        <p:spPr>
          <a:xfrm>
            <a:off x="9566750" y="4831915"/>
            <a:ext cx="5286072" cy="1487587"/>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r>
              <a:rPr lang="en-US" dirty="0"/>
              <a:t>import pandas as pd</a:t>
            </a:r>
          </a:p>
          <a:p>
            <a:pPr algn="l"/>
            <a:r>
              <a:rPr dirty="0"/>
              <a:t>df = </a:t>
            </a:r>
            <a:r>
              <a:rPr dirty="0" err="1"/>
              <a:t>pd.read_csv</a:t>
            </a:r>
            <a:r>
              <a:rPr dirty="0"/>
              <a:t>("</a:t>
            </a:r>
            <a:r>
              <a:rPr lang="en-US" dirty="0"/>
              <a:t>1</a:t>
            </a:r>
            <a:r>
              <a:rPr dirty="0"/>
              <a:t>.csv")</a:t>
            </a:r>
          </a:p>
          <a:p>
            <a:pPr algn="l"/>
            <a:r>
              <a:rPr dirty="0"/>
              <a:t>print(df)</a:t>
            </a:r>
          </a:p>
        </p:txBody>
      </p:sp>
      <p:sp>
        <p:nvSpPr>
          <p:cNvPr id="729" name="体重   身長  年齢…"/>
          <p:cNvSpPr txBox="1"/>
          <p:nvPr/>
        </p:nvSpPr>
        <p:spPr>
          <a:xfrm>
            <a:off x="9648638" y="6978763"/>
            <a:ext cx="3440685" cy="393700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r>
              <a:t>   体重   身長  年齢</a:t>
            </a:r>
          </a:p>
          <a:p>
            <a:pPr algn="l"/>
            <a:r>
              <a:t>0  40  160  20</a:t>
            </a:r>
          </a:p>
          <a:p>
            <a:pPr algn="l"/>
            <a:r>
              <a:t>1  55  170  45</a:t>
            </a:r>
          </a:p>
          <a:p>
            <a:pPr algn="l"/>
            <a:r>
              <a:t>2  62  175  38</a:t>
            </a:r>
          </a:p>
          <a:p>
            <a:pPr algn="l"/>
            <a:r>
              <a:t>3  66  166  40</a:t>
            </a:r>
          </a:p>
          <a:p>
            <a:pPr algn="l"/>
            <a:r>
              <a:t>4  55  162  52</a:t>
            </a:r>
          </a:p>
          <a:p>
            <a:pPr algn="l"/>
            <a:r>
              <a:t>5  80  181  30</a:t>
            </a:r>
          </a:p>
        </p:txBody>
      </p:sp>
      <p:sp>
        <p:nvSpPr>
          <p:cNvPr id="730" name="入力"/>
          <p:cNvSpPr txBox="1"/>
          <p:nvPr/>
        </p:nvSpPr>
        <p:spPr>
          <a:xfrm>
            <a:off x="7746815" y="5261383"/>
            <a:ext cx="1155701" cy="628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入力</a:t>
            </a:r>
          </a:p>
        </p:txBody>
      </p:sp>
      <p:sp>
        <p:nvSpPr>
          <p:cNvPr id="731" name="出力"/>
          <p:cNvSpPr txBox="1"/>
          <p:nvPr/>
        </p:nvSpPr>
        <p:spPr>
          <a:xfrm>
            <a:off x="7746815" y="8128702"/>
            <a:ext cx="1155701" cy="628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出力</a:t>
            </a:r>
          </a:p>
        </p:txBody>
      </p:sp>
      <p:sp>
        <p:nvSpPr>
          <p:cNvPr id="732" name="pd.read_csv()で代入した変数(この場合df)はデータフレームになっています。…"/>
          <p:cNvSpPr txBox="1"/>
          <p:nvPr/>
        </p:nvSpPr>
        <p:spPr>
          <a:xfrm>
            <a:off x="3236569" y="11792988"/>
            <a:ext cx="18463248" cy="1416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100">
                <a:latin typeface="+mn-lt"/>
                <a:ea typeface="+mn-ea"/>
                <a:cs typeface="+mn-cs"/>
                <a:sym typeface="ヒラギノ角ゴ ProN W3"/>
              </a:defRPr>
            </a:pPr>
            <a:r>
              <a:t>pd.read_csv()で代入した変数(この場合df)はデータフレームになっています。</a:t>
            </a:r>
          </a:p>
          <a:p>
            <a:pPr>
              <a:defRPr sz="4100">
                <a:latin typeface="+mn-lt"/>
                <a:ea typeface="+mn-ea"/>
                <a:cs typeface="+mn-cs"/>
                <a:sym typeface="ヒラギノ角ゴ ProN W3"/>
              </a:defRPr>
            </a:pPr>
            <a:r>
              <a:t>このデータフレームは行、列に対して様々な操作が出来ます。</a:t>
            </a:r>
          </a:p>
        </p:txBody>
      </p:sp>
    </p:spTree>
    <p:extLst>
      <p:ext uri="{BB962C8B-B14F-4D97-AF65-F5344CB8AC3E}">
        <p14:creationId xmlns:p14="http://schemas.microsoft.com/office/powerpoint/2010/main" val="2537832266"/>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35" name="列に対するデータフレームの操作"/>
          <p:cNvSpPr txBox="1"/>
          <p:nvPr/>
        </p:nvSpPr>
        <p:spPr>
          <a:xfrm>
            <a:off x="5937205" y="251638"/>
            <a:ext cx="12909683"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列に対するデータフレームの操作</a:t>
            </a:r>
          </a:p>
        </p:txBody>
      </p:sp>
      <p:sp>
        <p:nvSpPr>
          <p:cNvPr id="736" name="列名を指定して取得する場合は[ ]を用います。"/>
          <p:cNvSpPr txBox="1"/>
          <p:nvPr/>
        </p:nvSpPr>
        <p:spPr>
          <a:xfrm>
            <a:off x="6702646" y="2087854"/>
            <a:ext cx="10978707" cy="628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列名を指定して取得する場合は[ ]を用います。</a:t>
            </a:r>
          </a:p>
        </p:txBody>
      </p:sp>
      <p:sp>
        <p:nvSpPr>
          <p:cNvPr id="737" name="データフレーム[‘列名’]"/>
          <p:cNvSpPr txBox="1"/>
          <p:nvPr/>
        </p:nvSpPr>
        <p:spPr>
          <a:xfrm>
            <a:off x="9269279" y="3498333"/>
            <a:ext cx="5876646" cy="66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vl1pPr>
          </a:lstStyle>
          <a:p>
            <a:r>
              <a:t>データフレーム[‘列名’]</a:t>
            </a:r>
          </a:p>
        </p:txBody>
      </p:sp>
      <p:sp>
        <p:nvSpPr>
          <p:cNvPr id="738" name="print(df['体重'])"/>
          <p:cNvSpPr txBox="1"/>
          <p:nvPr/>
        </p:nvSpPr>
        <p:spPr>
          <a:xfrm>
            <a:off x="5535319" y="6710103"/>
            <a:ext cx="3132075" cy="508001"/>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lstStyle>
          <a:p>
            <a:r>
              <a:t>print(df['体重'])</a:t>
            </a:r>
          </a:p>
        </p:txBody>
      </p:sp>
      <p:sp>
        <p:nvSpPr>
          <p:cNvPr id="739" name="print(df[['体重','年齢']])"/>
          <p:cNvSpPr txBox="1"/>
          <p:nvPr/>
        </p:nvSpPr>
        <p:spPr>
          <a:xfrm>
            <a:off x="12204513" y="6710103"/>
            <a:ext cx="4484625" cy="508001"/>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lstStyle>
          <a:p>
            <a:r>
              <a:t>print(df[['体重','年齢']])</a:t>
            </a:r>
          </a:p>
        </p:txBody>
      </p:sp>
      <p:sp>
        <p:nvSpPr>
          <p:cNvPr id="740" name="入力"/>
          <p:cNvSpPr txBox="1"/>
          <p:nvPr/>
        </p:nvSpPr>
        <p:spPr>
          <a:xfrm>
            <a:off x="3715385" y="6649778"/>
            <a:ext cx="1155701" cy="628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入力</a:t>
            </a:r>
          </a:p>
        </p:txBody>
      </p:sp>
      <p:sp>
        <p:nvSpPr>
          <p:cNvPr id="742" name="複数の列を取得したい場合は、[ ]をもう１つ入れます"/>
          <p:cNvSpPr txBox="1"/>
          <p:nvPr/>
        </p:nvSpPr>
        <p:spPr>
          <a:xfrm>
            <a:off x="5793244" y="4712488"/>
            <a:ext cx="12797512" cy="628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複数の列を取得したい場合は、[ ]をもう１つ入れます </a:t>
            </a:r>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35" name="列に対するデータフレームの操作"/>
          <p:cNvSpPr txBox="1"/>
          <p:nvPr/>
        </p:nvSpPr>
        <p:spPr>
          <a:xfrm>
            <a:off x="5937205" y="251638"/>
            <a:ext cx="12909683"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列に対するデータフレームの操作</a:t>
            </a:r>
          </a:p>
        </p:txBody>
      </p:sp>
      <p:sp>
        <p:nvSpPr>
          <p:cNvPr id="736" name="列名を指定して取得する場合は[ ]を用います。"/>
          <p:cNvSpPr txBox="1"/>
          <p:nvPr/>
        </p:nvSpPr>
        <p:spPr>
          <a:xfrm>
            <a:off x="6702646" y="2087854"/>
            <a:ext cx="10978707" cy="628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列名を指定して取得する場合は[ ]を用います。</a:t>
            </a:r>
          </a:p>
        </p:txBody>
      </p:sp>
      <p:sp>
        <p:nvSpPr>
          <p:cNvPr id="737" name="データフレーム[‘列名’]"/>
          <p:cNvSpPr txBox="1"/>
          <p:nvPr/>
        </p:nvSpPr>
        <p:spPr>
          <a:xfrm>
            <a:off x="9269279" y="3498333"/>
            <a:ext cx="5876646" cy="66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vl1pPr>
          </a:lstStyle>
          <a:p>
            <a:r>
              <a:t>データフレーム[‘列名’]</a:t>
            </a:r>
          </a:p>
        </p:txBody>
      </p:sp>
      <p:sp>
        <p:nvSpPr>
          <p:cNvPr id="738" name="print(df['体重'])"/>
          <p:cNvSpPr txBox="1"/>
          <p:nvPr/>
        </p:nvSpPr>
        <p:spPr>
          <a:xfrm>
            <a:off x="5535319" y="6710103"/>
            <a:ext cx="3132075" cy="508001"/>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lstStyle>
          <a:p>
            <a:r>
              <a:t>print(df['体重'])</a:t>
            </a:r>
          </a:p>
        </p:txBody>
      </p:sp>
      <p:sp>
        <p:nvSpPr>
          <p:cNvPr id="739" name="print(df[['体重','年齢']])"/>
          <p:cNvSpPr txBox="1"/>
          <p:nvPr/>
        </p:nvSpPr>
        <p:spPr>
          <a:xfrm>
            <a:off x="12204513" y="6710103"/>
            <a:ext cx="4484625" cy="508001"/>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lstStyle>
          <a:p>
            <a:r>
              <a:t>print(df[['体重','年齢']])</a:t>
            </a:r>
          </a:p>
        </p:txBody>
      </p:sp>
      <p:sp>
        <p:nvSpPr>
          <p:cNvPr id="740" name="入力"/>
          <p:cNvSpPr txBox="1"/>
          <p:nvPr/>
        </p:nvSpPr>
        <p:spPr>
          <a:xfrm>
            <a:off x="3715385" y="6649778"/>
            <a:ext cx="1155701" cy="628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入力</a:t>
            </a:r>
          </a:p>
        </p:txBody>
      </p:sp>
      <p:sp>
        <p:nvSpPr>
          <p:cNvPr id="741" name="出力"/>
          <p:cNvSpPr txBox="1"/>
          <p:nvPr/>
        </p:nvSpPr>
        <p:spPr>
          <a:xfrm>
            <a:off x="3715385" y="8283430"/>
            <a:ext cx="1155701" cy="628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出力</a:t>
            </a:r>
          </a:p>
        </p:txBody>
      </p:sp>
      <p:sp>
        <p:nvSpPr>
          <p:cNvPr id="742" name="複数の列を取得したい場合は、[ ]をもう１つ入れます"/>
          <p:cNvSpPr txBox="1"/>
          <p:nvPr/>
        </p:nvSpPr>
        <p:spPr>
          <a:xfrm>
            <a:off x="5793244" y="4712488"/>
            <a:ext cx="12797512" cy="628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複数の列を取得したい場合は、[ ]をもう１つ入れます </a:t>
            </a:r>
          </a:p>
        </p:txBody>
      </p:sp>
      <p:sp>
        <p:nvSpPr>
          <p:cNvPr id="743" name="0    40…"/>
          <p:cNvSpPr txBox="1"/>
          <p:nvPr/>
        </p:nvSpPr>
        <p:spPr>
          <a:xfrm>
            <a:off x="5535319" y="8289256"/>
            <a:ext cx="5026788" cy="393700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r>
              <a:t>0    40</a:t>
            </a:r>
          </a:p>
          <a:p>
            <a:pPr algn="l"/>
            <a:r>
              <a:t>1    55</a:t>
            </a:r>
          </a:p>
          <a:p>
            <a:pPr algn="l"/>
            <a:r>
              <a:t>2    62</a:t>
            </a:r>
          </a:p>
          <a:p>
            <a:pPr algn="l"/>
            <a:r>
              <a:t>3    66</a:t>
            </a:r>
          </a:p>
          <a:p>
            <a:pPr algn="l"/>
            <a:r>
              <a:t>4    55</a:t>
            </a:r>
          </a:p>
          <a:p>
            <a:pPr algn="l"/>
            <a:r>
              <a:t>5    80</a:t>
            </a:r>
          </a:p>
          <a:p>
            <a:pPr algn="l"/>
            <a:r>
              <a:t>Name: 体重, dtype: int64</a:t>
            </a:r>
          </a:p>
        </p:txBody>
      </p:sp>
      <p:sp>
        <p:nvSpPr>
          <p:cNvPr id="744" name="体重  年齢…"/>
          <p:cNvSpPr txBox="1"/>
          <p:nvPr/>
        </p:nvSpPr>
        <p:spPr>
          <a:xfrm>
            <a:off x="12249624" y="8289256"/>
            <a:ext cx="2298066" cy="393700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r>
              <a:t>   体重  年齢</a:t>
            </a:r>
          </a:p>
          <a:p>
            <a:pPr algn="l"/>
            <a:r>
              <a:t>0  40  20</a:t>
            </a:r>
          </a:p>
          <a:p>
            <a:pPr algn="l"/>
            <a:r>
              <a:t>1  55  45</a:t>
            </a:r>
          </a:p>
          <a:p>
            <a:pPr algn="l"/>
            <a:r>
              <a:t>2  62  38</a:t>
            </a:r>
          </a:p>
          <a:p>
            <a:pPr algn="l"/>
            <a:r>
              <a:t>3  66  40</a:t>
            </a:r>
          </a:p>
          <a:p>
            <a:pPr algn="l"/>
            <a:r>
              <a:t>4  55  52</a:t>
            </a:r>
          </a:p>
          <a:p>
            <a:pPr algn="l"/>
            <a:r>
              <a:t>5  80  30</a:t>
            </a:r>
          </a:p>
        </p:txBody>
      </p:sp>
    </p:spTree>
    <p:extLst>
      <p:ext uri="{BB962C8B-B14F-4D97-AF65-F5344CB8AC3E}">
        <p14:creationId xmlns:p14="http://schemas.microsoft.com/office/powerpoint/2010/main" val="2330379131"/>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47" name="行に対するデータフレームの操作"/>
          <p:cNvSpPr txBox="1"/>
          <p:nvPr/>
        </p:nvSpPr>
        <p:spPr>
          <a:xfrm>
            <a:off x="5937205" y="251638"/>
            <a:ext cx="12909683"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行に対するデータフレームの操作</a:t>
            </a:r>
          </a:p>
        </p:txBody>
      </p:sp>
      <p:sp>
        <p:nvSpPr>
          <p:cNvPr id="748" name="データフレーム[開始:終了]で、データセットの開始行(0行から)から終了行までを抜き出せます"/>
          <p:cNvSpPr txBox="1"/>
          <p:nvPr/>
        </p:nvSpPr>
        <p:spPr>
          <a:xfrm>
            <a:off x="895554" y="2244997"/>
            <a:ext cx="22708140" cy="7335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100">
                <a:latin typeface="+mn-lt"/>
                <a:ea typeface="+mn-ea"/>
                <a:cs typeface="+mn-cs"/>
                <a:sym typeface="ヒラギノ角ゴ ProN W3"/>
              </a:defRPr>
            </a:lvl1pPr>
          </a:lstStyle>
          <a:p>
            <a:r>
              <a:rPr dirty="0" err="1"/>
              <a:t>データフレーム</a:t>
            </a:r>
            <a:r>
              <a:rPr dirty="0"/>
              <a:t>[</a:t>
            </a:r>
            <a:r>
              <a:rPr dirty="0" err="1"/>
              <a:t>開始:終了</a:t>
            </a:r>
            <a:r>
              <a:rPr dirty="0"/>
              <a:t>]</a:t>
            </a:r>
            <a:r>
              <a:rPr dirty="0" err="1"/>
              <a:t>で、データセットの開始行</a:t>
            </a:r>
            <a:r>
              <a:rPr dirty="0"/>
              <a:t>(0行から)</a:t>
            </a:r>
            <a:r>
              <a:rPr dirty="0" err="1"/>
              <a:t>から終了行</a:t>
            </a:r>
            <a:r>
              <a:rPr lang="en-US" dirty="0"/>
              <a:t>(-1)</a:t>
            </a:r>
            <a:r>
              <a:rPr dirty="0" err="1"/>
              <a:t>までを抜き出せます</a:t>
            </a:r>
            <a:endParaRPr dirty="0"/>
          </a:p>
        </p:txBody>
      </p:sp>
      <p:sp>
        <p:nvSpPr>
          <p:cNvPr id="749" name="print(df[0:2])"/>
          <p:cNvSpPr txBox="1"/>
          <p:nvPr/>
        </p:nvSpPr>
        <p:spPr>
          <a:xfrm>
            <a:off x="5535319" y="6573013"/>
            <a:ext cx="2837181" cy="508001"/>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lstStyle>
          <a:p>
            <a:r>
              <a:t>print(df[0:2])</a:t>
            </a:r>
          </a:p>
        </p:txBody>
      </p:sp>
      <p:sp>
        <p:nvSpPr>
          <p:cNvPr id="750" name="a = df[1:4]…"/>
          <p:cNvSpPr txBox="1"/>
          <p:nvPr/>
        </p:nvSpPr>
        <p:spPr>
          <a:xfrm>
            <a:off x="12204513" y="6424353"/>
            <a:ext cx="2301876" cy="1079501"/>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r>
              <a:t>a = df[1:4]</a:t>
            </a:r>
          </a:p>
          <a:p>
            <a:pPr algn="l"/>
            <a:r>
              <a:t>print(a)</a:t>
            </a:r>
          </a:p>
        </p:txBody>
      </p:sp>
      <p:sp>
        <p:nvSpPr>
          <p:cNvPr id="751" name="入力"/>
          <p:cNvSpPr txBox="1"/>
          <p:nvPr/>
        </p:nvSpPr>
        <p:spPr>
          <a:xfrm>
            <a:off x="3715385" y="6512688"/>
            <a:ext cx="1155701" cy="628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入力</a:t>
            </a:r>
          </a:p>
        </p:txBody>
      </p:sp>
      <p:sp>
        <p:nvSpPr>
          <p:cNvPr id="753" name="抜き出したデータフレームを別の変数に代入することも出来ます"/>
          <p:cNvSpPr txBox="1"/>
          <p:nvPr/>
        </p:nvSpPr>
        <p:spPr>
          <a:xfrm>
            <a:off x="4597717" y="4076152"/>
            <a:ext cx="15188566" cy="628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抜き出したデータフレームを別の変数に代入することも出来ます</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A491DBEF-B285-4338-B765-94BC760C7EAC}"/>
              </a:ext>
            </a:extLst>
          </p:cNvPr>
          <p:cNvPicPr>
            <a:picLocks noChangeAspect="1"/>
          </p:cNvPicPr>
          <p:nvPr/>
        </p:nvPicPr>
        <p:blipFill>
          <a:blip r:embed="rId2"/>
          <a:stretch>
            <a:fillRect/>
          </a:stretch>
        </p:blipFill>
        <p:spPr>
          <a:xfrm>
            <a:off x="3636511" y="3116133"/>
            <a:ext cx="17072026" cy="10053911"/>
          </a:xfrm>
          <a:prstGeom prst="rect">
            <a:avLst/>
          </a:prstGeom>
        </p:spPr>
      </p:pic>
      <p:sp>
        <p:nvSpPr>
          <p:cNvPr id="227" name="大きく3つの画面に分かれております。左側のエディタ、右上の変数エクスプローラー、右下のコンソールです。"/>
          <p:cNvSpPr txBox="1"/>
          <p:nvPr/>
        </p:nvSpPr>
        <p:spPr>
          <a:xfrm>
            <a:off x="5278816" y="1761431"/>
            <a:ext cx="13826368" cy="12255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3500">
                <a:solidFill>
                  <a:srgbClr val="000002"/>
                </a:solidFill>
                <a:latin typeface="ヒラギノ丸ゴ ProN W4"/>
                <a:ea typeface="ヒラギノ丸ゴ ProN W4"/>
                <a:cs typeface="ヒラギノ丸ゴ ProN W4"/>
                <a:sym typeface="ヒラギノ丸ゴ ProN W4"/>
              </a:defRPr>
            </a:lvl1pPr>
          </a:lstStyle>
          <a:p>
            <a:r>
              <a:t>大きく3つの画面に分かれております。左側のエディタ、右上の変数エクスプローラー、右下のコンソールです。</a:t>
            </a:r>
          </a:p>
        </p:txBody>
      </p:sp>
      <p:sp>
        <p:nvSpPr>
          <p:cNvPr id="228" name="四角形"/>
          <p:cNvSpPr/>
          <p:nvPr/>
        </p:nvSpPr>
        <p:spPr>
          <a:xfrm>
            <a:off x="-9021" y="-24203"/>
            <a:ext cx="24402042" cy="1326036"/>
          </a:xfrm>
          <a:prstGeom prst="rect">
            <a:avLst/>
          </a:prstGeom>
          <a:gradFill>
            <a:gsLst>
              <a:gs pos="0">
                <a:srgbClr val="373130"/>
              </a:gs>
              <a:gs pos="100000">
                <a:srgbClr val="CDD3D5"/>
              </a:gs>
            </a:gsLst>
            <a:lin ang="5400000"/>
          </a:gradFill>
          <a:ln w="12700">
            <a:miter lim="400000"/>
          </a:ln>
        </p:spPr>
        <p:txBody>
          <a:bodyPr lIns="50800" tIns="50800" rIns="50800" bIns="50800" anchor="ctr"/>
          <a:lstStyle/>
          <a:p>
            <a:pPr defTabSz="825500">
              <a:defRPr sz="3200">
                <a:solidFill>
                  <a:srgbClr val="FFFFFF"/>
                </a:solidFill>
              </a:defRPr>
            </a:pPr>
            <a:endParaRPr/>
          </a:p>
        </p:txBody>
      </p:sp>
      <p:sp>
        <p:nvSpPr>
          <p:cNvPr id="229" name="Spyderを起動する"/>
          <p:cNvSpPr txBox="1"/>
          <p:nvPr/>
        </p:nvSpPr>
        <p:spPr>
          <a:xfrm>
            <a:off x="9244931" y="219715"/>
            <a:ext cx="6358460" cy="838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800">
                <a:solidFill>
                  <a:srgbClr val="FFFFFE"/>
                </a:solidFill>
                <a:latin typeface="ヒラギノ丸ゴ ProN W4"/>
                <a:ea typeface="ヒラギノ丸ゴ ProN W4"/>
                <a:cs typeface="ヒラギノ丸ゴ ProN W4"/>
                <a:sym typeface="ヒラギノ丸ゴ ProN W4"/>
              </a:defRPr>
            </a:lvl1pPr>
          </a:lstStyle>
          <a:p>
            <a:r>
              <a:t>Spyderを起動する</a:t>
            </a:r>
          </a:p>
        </p:txBody>
      </p:sp>
      <p:sp>
        <p:nvSpPr>
          <p:cNvPr id="230" name="四角形"/>
          <p:cNvSpPr/>
          <p:nvPr/>
        </p:nvSpPr>
        <p:spPr>
          <a:xfrm>
            <a:off x="3621520" y="4443219"/>
            <a:ext cx="8494519" cy="8444158"/>
          </a:xfrm>
          <a:prstGeom prst="rect">
            <a:avLst/>
          </a:prstGeom>
          <a:solidFill>
            <a:srgbClr val="ED220D">
              <a:alpha val="48733"/>
            </a:srgbClr>
          </a:solidFill>
          <a:ln w="12700">
            <a:miter lim="400000"/>
          </a:ln>
        </p:spPr>
        <p:txBody>
          <a:bodyPr lIns="50800" tIns="50800" rIns="50800" bIns="50800" anchor="ctr"/>
          <a:lstStyle/>
          <a:p>
            <a:pPr defTabSz="825500">
              <a:defRPr sz="3200">
                <a:solidFill>
                  <a:srgbClr val="FFFFFF"/>
                </a:solidFill>
              </a:defRPr>
            </a:pPr>
            <a:endParaRPr/>
          </a:p>
        </p:txBody>
      </p:sp>
      <p:sp>
        <p:nvSpPr>
          <p:cNvPr id="231" name="四角形"/>
          <p:cNvSpPr/>
          <p:nvPr/>
        </p:nvSpPr>
        <p:spPr>
          <a:xfrm>
            <a:off x="12246827" y="4197350"/>
            <a:ext cx="8494520" cy="4415133"/>
          </a:xfrm>
          <a:prstGeom prst="rect">
            <a:avLst/>
          </a:prstGeom>
          <a:solidFill>
            <a:srgbClr val="00A1FF">
              <a:alpha val="49762"/>
            </a:srgbClr>
          </a:solidFill>
          <a:ln w="12700">
            <a:miter lim="400000"/>
          </a:ln>
        </p:spPr>
        <p:txBody>
          <a:bodyPr lIns="50800" tIns="50800" rIns="50800" bIns="50800" anchor="ctr"/>
          <a:lstStyle/>
          <a:p>
            <a:pPr defTabSz="825500">
              <a:defRPr sz="3200">
                <a:solidFill>
                  <a:srgbClr val="000000"/>
                </a:solidFill>
              </a:defRPr>
            </a:pPr>
            <a:endParaRPr/>
          </a:p>
        </p:txBody>
      </p:sp>
      <p:sp>
        <p:nvSpPr>
          <p:cNvPr id="232" name="四角形"/>
          <p:cNvSpPr/>
          <p:nvPr/>
        </p:nvSpPr>
        <p:spPr>
          <a:xfrm>
            <a:off x="12267962" y="8608068"/>
            <a:ext cx="8452251" cy="4547490"/>
          </a:xfrm>
          <a:prstGeom prst="rect">
            <a:avLst/>
          </a:prstGeom>
          <a:solidFill>
            <a:srgbClr val="60D937">
              <a:alpha val="50929"/>
            </a:srgbClr>
          </a:solidFill>
          <a:ln w="12700">
            <a:miter lim="400000"/>
          </a:ln>
        </p:spPr>
        <p:txBody>
          <a:bodyPr lIns="50800" tIns="50800" rIns="50800" bIns="50800" anchor="ctr"/>
          <a:lstStyle/>
          <a:p>
            <a:pPr defTabSz="825500">
              <a:defRPr sz="3200">
                <a:solidFill>
                  <a:srgbClr val="000000"/>
                </a:solidFill>
              </a:defRPr>
            </a:pPr>
            <a:endParaRPr/>
          </a:p>
        </p:txBody>
      </p:sp>
      <p:sp>
        <p:nvSpPr>
          <p:cNvPr id="233" name="エディタ"/>
          <p:cNvSpPr txBox="1"/>
          <p:nvPr/>
        </p:nvSpPr>
        <p:spPr>
          <a:xfrm>
            <a:off x="6880052" y="8665298"/>
            <a:ext cx="2085341" cy="60960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defRPr sz="4000">
                <a:solidFill>
                  <a:srgbClr val="FFFFFF"/>
                </a:solidFill>
              </a:defRPr>
            </a:lvl1pPr>
          </a:lstStyle>
          <a:p>
            <a:r>
              <a:t>エディタ</a:t>
            </a:r>
          </a:p>
        </p:txBody>
      </p:sp>
      <p:sp>
        <p:nvSpPr>
          <p:cNvPr id="234" name="変数エクスプローラー"/>
          <p:cNvSpPr txBox="1"/>
          <p:nvPr/>
        </p:nvSpPr>
        <p:spPr>
          <a:xfrm>
            <a:off x="13907097" y="6100117"/>
            <a:ext cx="5173981" cy="60960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defRPr sz="4000">
                <a:solidFill>
                  <a:srgbClr val="FFFFFF"/>
                </a:solidFill>
              </a:defRPr>
            </a:lvl1pPr>
          </a:lstStyle>
          <a:p>
            <a:r>
              <a:t>変数エクスプローラー</a:t>
            </a:r>
          </a:p>
        </p:txBody>
      </p:sp>
      <p:sp>
        <p:nvSpPr>
          <p:cNvPr id="235" name="コンソール"/>
          <p:cNvSpPr txBox="1"/>
          <p:nvPr/>
        </p:nvSpPr>
        <p:spPr>
          <a:xfrm>
            <a:off x="15177097" y="10577012"/>
            <a:ext cx="2633981" cy="609601"/>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defRPr sz="4000">
                <a:solidFill>
                  <a:srgbClr val="FFFFFF"/>
                </a:solidFill>
              </a:defRPr>
            </a:lvl1pPr>
          </a:lstStyle>
          <a:p>
            <a:r>
              <a:t>コンソール</a:t>
            </a:r>
          </a:p>
        </p:txBody>
      </p:sp>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47" name="行に対するデータフレームの操作"/>
          <p:cNvSpPr txBox="1"/>
          <p:nvPr/>
        </p:nvSpPr>
        <p:spPr>
          <a:xfrm>
            <a:off x="5937205" y="251638"/>
            <a:ext cx="12909683"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行に対するデータフレームの操作</a:t>
            </a:r>
          </a:p>
        </p:txBody>
      </p:sp>
      <p:sp>
        <p:nvSpPr>
          <p:cNvPr id="748" name="データフレーム[開始:終了]で、データセットの開始行(0行から)から終了行までを抜き出せます"/>
          <p:cNvSpPr txBox="1"/>
          <p:nvPr/>
        </p:nvSpPr>
        <p:spPr>
          <a:xfrm>
            <a:off x="895554" y="2244997"/>
            <a:ext cx="22708140" cy="7335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100">
                <a:latin typeface="+mn-lt"/>
                <a:ea typeface="+mn-ea"/>
                <a:cs typeface="+mn-cs"/>
                <a:sym typeface="ヒラギノ角ゴ ProN W3"/>
              </a:defRPr>
            </a:lvl1pPr>
          </a:lstStyle>
          <a:p>
            <a:r>
              <a:rPr dirty="0" err="1"/>
              <a:t>データフレーム</a:t>
            </a:r>
            <a:r>
              <a:rPr dirty="0"/>
              <a:t>[</a:t>
            </a:r>
            <a:r>
              <a:rPr dirty="0" err="1"/>
              <a:t>開始:終了</a:t>
            </a:r>
            <a:r>
              <a:rPr dirty="0"/>
              <a:t>]</a:t>
            </a:r>
            <a:r>
              <a:rPr dirty="0" err="1"/>
              <a:t>で、データセットの開始行</a:t>
            </a:r>
            <a:r>
              <a:rPr dirty="0"/>
              <a:t>(0行から)</a:t>
            </a:r>
            <a:r>
              <a:rPr dirty="0" err="1"/>
              <a:t>から終了行</a:t>
            </a:r>
            <a:r>
              <a:rPr lang="en-US" dirty="0"/>
              <a:t>(-1)</a:t>
            </a:r>
            <a:r>
              <a:rPr dirty="0" err="1"/>
              <a:t>までを抜き出せます</a:t>
            </a:r>
            <a:endParaRPr dirty="0"/>
          </a:p>
        </p:txBody>
      </p:sp>
      <p:sp>
        <p:nvSpPr>
          <p:cNvPr id="749" name="print(df[0:2])"/>
          <p:cNvSpPr txBox="1"/>
          <p:nvPr/>
        </p:nvSpPr>
        <p:spPr>
          <a:xfrm>
            <a:off x="5535319" y="6573013"/>
            <a:ext cx="2837181" cy="508001"/>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lstStyle>
          <a:p>
            <a:r>
              <a:t>print(df[0:2])</a:t>
            </a:r>
          </a:p>
        </p:txBody>
      </p:sp>
      <p:sp>
        <p:nvSpPr>
          <p:cNvPr id="750" name="a = df[1:4]…"/>
          <p:cNvSpPr txBox="1"/>
          <p:nvPr/>
        </p:nvSpPr>
        <p:spPr>
          <a:xfrm>
            <a:off x="12204513" y="6424353"/>
            <a:ext cx="2301876" cy="1079501"/>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r>
              <a:t>a = df[1:4]</a:t>
            </a:r>
          </a:p>
          <a:p>
            <a:pPr algn="l"/>
            <a:r>
              <a:t>print(a)</a:t>
            </a:r>
          </a:p>
        </p:txBody>
      </p:sp>
      <p:sp>
        <p:nvSpPr>
          <p:cNvPr id="751" name="入力"/>
          <p:cNvSpPr txBox="1"/>
          <p:nvPr/>
        </p:nvSpPr>
        <p:spPr>
          <a:xfrm>
            <a:off x="3715385" y="6512688"/>
            <a:ext cx="1155701" cy="628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入力</a:t>
            </a:r>
          </a:p>
        </p:txBody>
      </p:sp>
      <p:sp>
        <p:nvSpPr>
          <p:cNvPr id="753" name="抜き出したデータフレームを別の変数に代入することも出来ます"/>
          <p:cNvSpPr txBox="1"/>
          <p:nvPr/>
        </p:nvSpPr>
        <p:spPr>
          <a:xfrm>
            <a:off x="4597717" y="4076152"/>
            <a:ext cx="15188566" cy="628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抜き出したデータフレームを別の変数に代入することも出来ます</a:t>
            </a:r>
          </a:p>
        </p:txBody>
      </p:sp>
      <p:sp>
        <p:nvSpPr>
          <p:cNvPr id="12" name="抜き出したデータフレームを別の変数に代入することも出来ます">
            <a:extLst>
              <a:ext uri="{FF2B5EF4-FFF2-40B4-BE49-F238E27FC236}">
                <a16:creationId xmlns:a16="http://schemas.microsoft.com/office/drawing/2014/main" id="{7D440F74-16CF-4D5F-A12A-C36EDB75084B}"/>
              </a:ext>
            </a:extLst>
          </p:cNvPr>
          <p:cNvSpPr txBox="1"/>
          <p:nvPr/>
        </p:nvSpPr>
        <p:spPr>
          <a:xfrm>
            <a:off x="5902520" y="5690819"/>
            <a:ext cx="4533292" cy="7335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rPr lang="en-US" dirty="0"/>
              <a:t>0</a:t>
            </a:r>
            <a:r>
              <a:rPr lang="ja-JP" altLang="en-US" dirty="0"/>
              <a:t>から</a:t>
            </a:r>
            <a:r>
              <a:rPr lang="en-US" altLang="ja-JP" dirty="0"/>
              <a:t>(2-1)</a:t>
            </a:r>
            <a:r>
              <a:rPr lang="ja-JP" altLang="en-US" dirty="0"/>
              <a:t>行目まで</a:t>
            </a:r>
            <a:endParaRPr dirty="0"/>
          </a:p>
        </p:txBody>
      </p:sp>
      <p:sp>
        <p:nvSpPr>
          <p:cNvPr id="13" name="抜き出したデータフレームを別の変数に代入することも出来ます">
            <a:extLst>
              <a:ext uri="{FF2B5EF4-FFF2-40B4-BE49-F238E27FC236}">
                <a16:creationId xmlns:a16="http://schemas.microsoft.com/office/drawing/2014/main" id="{449E5AC8-9A5D-4F8E-AF1D-8A16CE49BE4A}"/>
              </a:ext>
            </a:extLst>
          </p:cNvPr>
          <p:cNvSpPr txBox="1"/>
          <p:nvPr/>
        </p:nvSpPr>
        <p:spPr>
          <a:xfrm>
            <a:off x="11681544" y="5696186"/>
            <a:ext cx="4533292" cy="7335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rPr lang="en-US" altLang="ja-JP" dirty="0"/>
              <a:t>1</a:t>
            </a:r>
            <a:r>
              <a:rPr lang="ja-JP" altLang="en-US" dirty="0"/>
              <a:t>から</a:t>
            </a:r>
            <a:r>
              <a:rPr lang="en-US" altLang="ja-JP" dirty="0"/>
              <a:t>(4-1)</a:t>
            </a:r>
            <a:r>
              <a:rPr lang="ja-JP" altLang="en-US" dirty="0"/>
              <a:t>行目まで</a:t>
            </a:r>
            <a:endParaRPr dirty="0"/>
          </a:p>
        </p:txBody>
      </p:sp>
    </p:spTree>
    <p:extLst>
      <p:ext uri="{BB962C8B-B14F-4D97-AF65-F5344CB8AC3E}">
        <p14:creationId xmlns:p14="http://schemas.microsoft.com/office/powerpoint/2010/main" val="200388569"/>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47" name="行に対するデータフレームの操作"/>
          <p:cNvSpPr txBox="1"/>
          <p:nvPr/>
        </p:nvSpPr>
        <p:spPr>
          <a:xfrm>
            <a:off x="5937205" y="251638"/>
            <a:ext cx="12909683"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行に対するデータフレームの操作</a:t>
            </a:r>
          </a:p>
        </p:txBody>
      </p:sp>
      <p:sp>
        <p:nvSpPr>
          <p:cNvPr id="748" name="データフレーム[開始:終了]で、データセットの開始行(0行から)から終了行までを抜き出せます"/>
          <p:cNvSpPr txBox="1"/>
          <p:nvPr/>
        </p:nvSpPr>
        <p:spPr>
          <a:xfrm>
            <a:off x="895554" y="2244997"/>
            <a:ext cx="22708140" cy="7335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100">
                <a:latin typeface="+mn-lt"/>
                <a:ea typeface="+mn-ea"/>
                <a:cs typeface="+mn-cs"/>
                <a:sym typeface="ヒラギノ角ゴ ProN W3"/>
              </a:defRPr>
            </a:lvl1pPr>
          </a:lstStyle>
          <a:p>
            <a:r>
              <a:rPr dirty="0" err="1"/>
              <a:t>データフレーム</a:t>
            </a:r>
            <a:r>
              <a:rPr dirty="0"/>
              <a:t>[</a:t>
            </a:r>
            <a:r>
              <a:rPr dirty="0" err="1"/>
              <a:t>開始:終了</a:t>
            </a:r>
            <a:r>
              <a:rPr dirty="0"/>
              <a:t>]</a:t>
            </a:r>
            <a:r>
              <a:rPr dirty="0" err="1"/>
              <a:t>で、データセットの開始行</a:t>
            </a:r>
            <a:r>
              <a:rPr dirty="0"/>
              <a:t>(0行から)</a:t>
            </a:r>
            <a:r>
              <a:rPr dirty="0" err="1"/>
              <a:t>から終了行</a:t>
            </a:r>
            <a:r>
              <a:rPr lang="en-US" dirty="0"/>
              <a:t>(-1)</a:t>
            </a:r>
            <a:r>
              <a:rPr dirty="0" err="1"/>
              <a:t>までを抜き出せます</a:t>
            </a:r>
            <a:endParaRPr dirty="0"/>
          </a:p>
        </p:txBody>
      </p:sp>
      <p:sp>
        <p:nvSpPr>
          <p:cNvPr id="749" name="print(df[0:2])"/>
          <p:cNvSpPr txBox="1"/>
          <p:nvPr/>
        </p:nvSpPr>
        <p:spPr>
          <a:xfrm>
            <a:off x="5535319" y="6573013"/>
            <a:ext cx="2837181" cy="508001"/>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lstStyle>
          <a:p>
            <a:r>
              <a:t>print(df[0:2])</a:t>
            </a:r>
          </a:p>
        </p:txBody>
      </p:sp>
      <p:sp>
        <p:nvSpPr>
          <p:cNvPr id="750" name="a = df[1:4]…"/>
          <p:cNvSpPr txBox="1"/>
          <p:nvPr/>
        </p:nvSpPr>
        <p:spPr>
          <a:xfrm>
            <a:off x="12204513" y="6424353"/>
            <a:ext cx="2301876" cy="1079501"/>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r>
              <a:t>a = df[1:4]</a:t>
            </a:r>
          </a:p>
          <a:p>
            <a:pPr algn="l"/>
            <a:r>
              <a:t>print(a)</a:t>
            </a:r>
          </a:p>
        </p:txBody>
      </p:sp>
      <p:sp>
        <p:nvSpPr>
          <p:cNvPr id="751" name="入力"/>
          <p:cNvSpPr txBox="1"/>
          <p:nvPr/>
        </p:nvSpPr>
        <p:spPr>
          <a:xfrm>
            <a:off x="3715385" y="6512688"/>
            <a:ext cx="1155701" cy="628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入力</a:t>
            </a:r>
          </a:p>
        </p:txBody>
      </p:sp>
      <p:sp>
        <p:nvSpPr>
          <p:cNvPr id="752" name="出力"/>
          <p:cNvSpPr txBox="1"/>
          <p:nvPr/>
        </p:nvSpPr>
        <p:spPr>
          <a:xfrm>
            <a:off x="3715385" y="8283430"/>
            <a:ext cx="1155701" cy="628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出力</a:t>
            </a:r>
          </a:p>
        </p:txBody>
      </p:sp>
      <p:sp>
        <p:nvSpPr>
          <p:cNvPr id="753" name="抜き出したデータフレームを別の変数に代入することも出来ます"/>
          <p:cNvSpPr txBox="1"/>
          <p:nvPr/>
        </p:nvSpPr>
        <p:spPr>
          <a:xfrm>
            <a:off x="4597717" y="4076152"/>
            <a:ext cx="15188566" cy="628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抜き出したデータフレームを別の変数に代入することも出来ます</a:t>
            </a:r>
          </a:p>
        </p:txBody>
      </p:sp>
      <p:sp>
        <p:nvSpPr>
          <p:cNvPr id="754" name="体重   身長  年齢…"/>
          <p:cNvSpPr txBox="1"/>
          <p:nvPr/>
        </p:nvSpPr>
        <p:spPr>
          <a:xfrm>
            <a:off x="5508970" y="8325588"/>
            <a:ext cx="3440685" cy="1651001"/>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r>
              <a:t>   体重   身長  年齢</a:t>
            </a:r>
          </a:p>
          <a:p>
            <a:pPr algn="l"/>
            <a:r>
              <a:t>0  40  160  20</a:t>
            </a:r>
          </a:p>
          <a:p>
            <a:pPr algn="l"/>
            <a:r>
              <a:t>1  55  170  45</a:t>
            </a:r>
          </a:p>
        </p:txBody>
      </p:sp>
      <p:sp>
        <p:nvSpPr>
          <p:cNvPr id="755" name="体重   身長  年齢…"/>
          <p:cNvSpPr txBox="1"/>
          <p:nvPr/>
        </p:nvSpPr>
        <p:spPr>
          <a:xfrm>
            <a:off x="12249624" y="8408728"/>
            <a:ext cx="3440685" cy="222250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r>
              <a:t>   体重   身長  年齢</a:t>
            </a:r>
          </a:p>
          <a:p>
            <a:pPr algn="l"/>
            <a:r>
              <a:t>1  55  170  45</a:t>
            </a:r>
          </a:p>
          <a:p>
            <a:pPr algn="l"/>
            <a:r>
              <a:t>2  62  175  38</a:t>
            </a:r>
          </a:p>
          <a:p>
            <a:pPr algn="l"/>
            <a:r>
              <a:t>3  66  166  40</a:t>
            </a:r>
          </a:p>
        </p:txBody>
      </p:sp>
      <p:sp>
        <p:nvSpPr>
          <p:cNvPr id="12" name="抜き出したデータフレームを別の変数に代入することも出来ます">
            <a:extLst>
              <a:ext uri="{FF2B5EF4-FFF2-40B4-BE49-F238E27FC236}">
                <a16:creationId xmlns:a16="http://schemas.microsoft.com/office/drawing/2014/main" id="{E5BBA6BD-1421-4131-B1BB-6C24CFEDA0E6}"/>
              </a:ext>
            </a:extLst>
          </p:cNvPr>
          <p:cNvSpPr txBox="1"/>
          <p:nvPr/>
        </p:nvSpPr>
        <p:spPr>
          <a:xfrm>
            <a:off x="5902520" y="5690819"/>
            <a:ext cx="4533292" cy="7335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rPr lang="en-US" dirty="0"/>
              <a:t>0</a:t>
            </a:r>
            <a:r>
              <a:rPr lang="ja-JP" altLang="en-US" dirty="0"/>
              <a:t>から</a:t>
            </a:r>
            <a:r>
              <a:rPr lang="en-US" altLang="ja-JP" dirty="0"/>
              <a:t>(2-1)</a:t>
            </a:r>
            <a:r>
              <a:rPr lang="ja-JP" altLang="en-US" dirty="0"/>
              <a:t>行目まで</a:t>
            </a:r>
            <a:endParaRPr dirty="0"/>
          </a:p>
        </p:txBody>
      </p:sp>
      <p:sp>
        <p:nvSpPr>
          <p:cNvPr id="13" name="抜き出したデータフレームを別の変数に代入することも出来ます">
            <a:extLst>
              <a:ext uri="{FF2B5EF4-FFF2-40B4-BE49-F238E27FC236}">
                <a16:creationId xmlns:a16="http://schemas.microsoft.com/office/drawing/2014/main" id="{7BE4EB20-95D6-46F8-BD51-882BDA06833D}"/>
              </a:ext>
            </a:extLst>
          </p:cNvPr>
          <p:cNvSpPr txBox="1"/>
          <p:nvPr/>
        </p:nvSpPr>
        <p:spPr>
          <a:xfrm>
            <a:off x="11681544" y="5696186"/>
            <a:ext cx="4533292" cy="7335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rPr lang="en-US" altLang="ja-JP" dirty="0"/>
              <a:t>1</a:t>
            </a:r>
            <a:r>
              <a:rPr lang="ja-JP" altLang="en-US" dirty="0"/>
              <a:t>から</a:t>
            </a:r>
            <a:r>
              <a:rPr lang="en-US" altLang="ja-JP" dirty="0"/>
              <a:t>(4-1)</a:t>
            </a:r>
            <a:r>
              <a:rPr lang="ja-JP" altLang="en-US" dirty="0"/>
              <a:t>行目まで</a:t>
            </a:r>
            <a:endParaRPr dirty="0"/>
          </a:p>
        </p:txBody>
      </p:sp>
    </p:spTree>
    <p:extLst>
      <p:ext uri="{BB962C8B-B14F-4D97-AF65-F5344CB8AC3E}">
        <p14:creationId xmlns:p14="http://schemas.microsoft.com/office/powerpoint/2010/main" val="3031013346"/>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58" name="matplotlib"/>
          <p:cNvSpPr txBox="1"/>
          <p:nvPr/>
        </p:nvSpPr>
        <p:spPr>
          <a:xfrm>
            <a:off x="7434985" y="251638"/>
            <a:ext cx="9514031"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matplotlib</a:t>
            </a:r>
          </a:p>
        </p:txBody>
      </p:sp>
      <p:sp>
        <p:nvSpPr>
          <p:cNvPr id="759" name="matplotlibは図を書く機能を持ったライブラリです"/>
          <p:cNvSpPr txBox="1"/>
          <p:nvPr/>
        </p:nvSpPr>
        <p:spPr>
          <a:xfrm>
            <a:off x="6170231" y="2182839"/>
            <a:ext cx="12043538" cy="628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matplotlibは図を書く機能を持ったライブラリです</a:t>
            </a:r>
          </a:p>
        </p:txBody>
      </p:sp>
      <p:sp>
        <p:nvSpPr>
          <p:cNvPr id="760" name="import matplotlib.pyplot as plt"/>
          <p:cNvSpPr txBox="1"/>
          <p:nvPr/>
        </p:nvSpPr>
        <p:spPr>
          <a:xfrm>
            <a:off x="7625540" y="3633224"/>
            <a:ext cx="8405877"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000">
                <a:solidFill>
                  <a:schemeClr val="accent5">
                    <a:hueOff val="-82419"/>
                    <a:satOff val="-9513"/>
                    <a:lumOff val="-16343"/>
                  </a:schemeClr>
                </a:solidFill>
              </a:defRPr>
            </a:lvl1pPr>
          </a:lstStyle>
          <a:p>
            <a:r>
              <a:t>import matplotlib.pyplot as plt</a:t>
            </a:r>
          </a:p>
        </p:txBody>
      </p:sp>
      <p:sp>
        <p:nvSpPr>
          <p:cNvPr id="761" name="matplotlibの中のpyplotというモジュールをpltと省略してインポートします"/>
          <p:cNvSpPr txBox="1"/>
          <p:nvPr/>
        </p:nvSpPr>
        <p:spPr>
          <a:xfrm>
            <a:off x="3981774" y="4747133"/>
            <a:ext cx="17431005"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atin typeface="+mn-lt"/>
                <a:ea typeface="+mn-ea"/>
                <a:cs typeface="+mn-cs"/>
                <a:sym typeface="ヒラギノ角ゴ ProN W3"/>
              </a:defRPr>
            </a:lvl1pPr>
          </a:lstStyle>
          <a:p>
            <a:r>
              <a:t>matplotlibの中のpyplotというモジュールをpltと省略してインポートします</a:t>
            </a:r>
          </a:p>
        </p:txBody>
      </p:sp>
      <p:graphicFrame>
        <p:nvGraphicFramePr>
          <p:cNvPr id="762" name="表"/>
          <p:cNvGraphicFramePr/>
          <p:nvPr/>
        </p:nvGraphicFramePr>
        <p:xfrm>
          <a:off x="8125391" y="6282628"/>
          <a:ext cx="7406173" cy="5819473"/>
        </p:xfrm>
        <a:graphic>
          <a:graphicData uri="http://schemas.openxmlformats.org/drawingml/2006/table">
            <a:tbl>
              <a:tblPr firstRow="1" firstCol="1" bandRow="1">
                <a:tableStyleId>{4C3C2611-4C71-4FC5-86AE-919BDF0F9419}</a:tableStyleId>
              </a:tblPr>
              <a:tblGrid>
                <a:gridCol w="1377644">
                  <a:extLst>
                    <a:ext uri="{9D8B030D-6E8A-4147-A177-3AD203B41FA5}">
                      <a16:colId xmlns:a16="http://schemas.microsoft.com/office/drawing/2014/main" val="20000"/>
                    </a:ext>
                  </a:extLst>
                </a:gridCol>
                <a:gridCol w="2084540">
                  <a:extLst>
                    <a:ext uri="{9D8B030D-6E8A-4147-A177-3AD203B41FA5}">
                      <a16:colId xmlns:a16="http://schemas.microsoft.com/office/drawing/2014/main" val="20001"/>
                    </a:ext>
                  </a:extLst>
                </a:gridCol>
                <a:gridCol w="3943989">
                  <a:extLst>
                    <a:ext uri="{9D8B030D-6E8A-4147-A177-3AD203B41FA5}">
                      <a16:colId xmlns:a16="http://schemas.microsoft.com/office/drawing/2014/main" val="20002"/>
                    </a:ext>
                  </a:extLst>
                </a:gridCol>
              </a:tblGrid>
              <a:tr h="1049360">
                <a:tc>
                  <a:txBody>
                    <a:bodyPr/>
                    <a:lstStyle/>
                    <a:p>
                      <a:pPr defTabSz="914400">
                        <a:defRPr sz="1800" b="0">
                          <a:solidFill>
                            <a:srgbClr val="000000"/>
                          </a:solidFill>
                        </a:defRPr>
                      </a:pPr>
                      <a:r>
                        <a:rPr sz="3200">
                          <a:solidFill>
                            <a:srgbClr val="FFFFFF"/>
                          </a:solidFill>
                          <a:sym typeface="ヒラギノ角ゴ ProN W6"/>
                        </a:rPr>
                        <a:t>被験者</a:t>
                      </a:r>
                    </a:p>
                  </a:txBody>
                  <a:tcPr marL="50800" marR="50800" marT="50800" marB="50800" anchor="ctr" horzOverflow="overflow"/>
                </a:tc>
                <a:tc>
                  <a:txBody>
                    <a:bodyPr/>
                    <a:lstStyle/>
                    <a:p>
                      <a:pPr defTabSz="914400">
                        <a:defRPr sz="1800" b="0">
                          <a:solidFill>
                            <a:srgbClr val="000000"/>
                          </a:solidFill>
                        </a:defRPr>
                      </a:pPr>
                      <a:r>
                        <a:rPr sz="3200">
                          <a:solidFill>
                            <a:srgbClr val="FFFFFF"/>
                          </a:solidFill>
                          <a:sym typeface="ヒラギノ角ゴ ProN W6"/>
                        </a:rPr>
                        <a:t>年齢</a:t>
                      </a:r>
                    </a:p>
                  </a:txBody>
                  <a:tcPr marL="50800" marR="50800" marT="50800" marB="50800" anchor="ctr" horzOverflow="overflow"/>
                </a:tc>
                <a:tc>
                  <a:txBody>
                    <a:bodyPr/>
                    <a:lstStyle/>
                    <a:p>
                      <a:pPr defTabSz="914400">
                        <a:defRPr sz="1800" b="0">
                          <a:solidFill>
                            <a:srgbClr val="000000"/>
                          </a:solidFill>
                        </a:defRPr>
                      </a:pPr>
                      <a:r>
                        <a:rPr sz="3200">
                          <a:solidFill>
                            <a:srgbClr val="FFFFFF"/>
                          </a:solidFill>
                          <a:sym typeface="ヒラギノ角ゴ ProN W6"/>
                        </a:rPr>
                        <a:t>歯周病の歯の本数</a:t>
                      </a:r>
                    </a:p>
                  </a:txBody>
                  <a:tcPr marL="50800" marR="50800" marT="50800" marB="50800" anchor="ctr" horzOverflow="overflow"/>
                </a:tc>
                <a:extLst>
                  <a:ext uri="{0D108BD9-81ED-4DB2-BD59-A6C34878D82A}">
                    <a16:rowId xmlns:a16="http://schemas.microsoft.com/office/drawing/2014/main" val="10000"/>
                  </a:ext>
                </a:extLst>
              </a:tr>
              <a:tr h="919584">
                <a:tc>
                  <a:txBody>
                    <a:bodyPr/>
                    <a:lstStyle/>
                    <a:p>
                      <a:pPr defTabSz="914400">
                        <a:defRPr sz="1800" b="0">
                          <a:solidFill>
                            <a:srgbClr val="000000"/>
                          </a:solidFill>
                        </a:defRPr>
                      </a:pPr>
                      <a:r>
                        <a:rPr sz="3200">
                          <a:solidFill>
                            <a:srgbClr val="FFFFFF"/>
                          </a:solidFill>
                          <a:sym typeface="ヒラギノ角ゴ ProN W6"/>
                        </a:rPr>
                        <a:t>1</a:t>
                      </a:r>
                    </a:p>
                  </a:txBody>
                  <a:tcPr marL="50800" marR="50800" marT="50800" marB="50800" anchor="ctr" horzOverflow="overflow"/>
                </a:tc>
                <a:tc>
                  <a:txBody>
                    <a:bodyPr/>
                    <a:lstStyle/>
                    <a:p>
                      <a:pPr defTabSz="914400">
                        <a:defRPr sz="1800"/>
                      </a:pPr>
                      <a:r>
                        <a:rPr sz="3200">
                          <a:sym typeface="ヒラギノ角ゴ ProN W3"/>
                        </a:rPr>
                        <a:t>35</a:t>
                      </a:r>
                    </a:p>
                  </a:txBody>
                  <a:tcPr marL="50800" marR="50800" marT="50800" marB="50800" anchor="ctr" horzOverflow="overflow"/>
                </a:tc>
                <a:tc>
                  <a:txBody>
                    <a:bodyPr/>
                    <a:lstStyle/>
                    <a:p>
                      <a:pPr defTabSz="914400">
                        <a:defRPr sz="1800"/>
                      </a:pPr>
                      <a:r>
                        <a:rPr sz="3200">
                          <a:sym typeface="ヒラギノ角ゴ ProN W3"/>
                        </a:rPr>
                        <a:t>3</a:t>
                      </a:r>
                    </a:p>
                  </a:txBody>
                  <a:tcPr marL="50800" marR="50800" marT="50800" marB="50800" anchor="ctr" horzOverflow="overflow"/>
                </a:tc>
                <a:extLst>
                  <a:ext uri="{0D108BD9-81ED-4DB2-BD59-A6C34878D82A}">
                    <a16:rowId xmlns:a16="http://schemas.microsoft.com/office/drawing/2014/main" val="10001"/>
                  </a:ext>
                </a:extLst>
              </a:tr>
              <a:tr h="974062">
                <a:tc>
                  <a:txBody>
                    <a:bodyPr/>
                    <a:lstStyle/>
                    <a:p>
                      <a:pPr defTabSz="914400">
                        <a:defRPr sz="1800" b="0">
                          <a:solidFill>
                            <a:srgbClr val="000000"/>
                          </a:solidFill>
                        </a:defRPr>
                      </a:pPr>
                      <a:r>
                        <a:rPr sz="3200">
                          <a:solidFill>
                            <a:srgbClr val="FFFFFF"/>
                          </a:solidFill>
                          <a:sym typeface="ヒラギノ角ゴ ProN W6"/>
                        </a:rPr>
                        <a:t>2</a:t>
                      </a:r>
                    </a:p>
                  </a:txBody>
                  <a:tcPr marL="50800" marR="50800" marT="50800" marB="50800" anchor="ctr" horzOverflow="overflow"/>
                </a:tc>
                <a:tc>
                  <a:txBody>
                    <a:bodyPr/>
                    <a:lstStyle/>
                    <a:p>
                      <a:pPr defTabSz="914400">
                        <a:defRPr sz="1800"/>
                      </a:pPr>
                      <a:r>
                        <a:rPr sz="3200">
                          <a:sym typeface="ヒラギノ角ゴ ProN W3"/>
                        </a:rPr>
                        <a:t>21</a:t>
                      </a:r>
                    </a:p>
                  </a:txBody>
                  <a:tcPr marL="50800" marR="50800" marT="50800" marB="50800" anchor="ctr" horzOverflow="overflow"/>
                </a:tc>
                <a:tc>
                  <a:txBody>
                    <a:bodyPr/>
                    <a:lstStyle/>
                    <a:p>
                      <a:pPr defTabSz="914400">
                        <a:defRPr sz="1800"/>
                      </a:pPr>
                      <a:r>
                        <a:rPr sz="3200">
                          <a:sym typeface="ヒラギノ角ゴ ProN W3"/>
                        </a:rPr>
                        <a:t>0</a:t>
                      </a:r>
                    </a:p>
                  </a:txBody>
                  <a:tcPr marL="50800" marR="50800" marT="50800" marB="50800" anchor="ctr" horzOverflow="overflow"/>
                </a:tc>
                <a:extLst>
                  <a:ext uri="{0D108BD9-81ED-4DB2-BD59-A6C34878D82A}">
                    <a16:rowId xmlns:a16="http://schemas.microsoft.com/office/drawing/2014/main" val="10002"/>
                  </a:ext>
                </a:extLst>
              </a:tr>
              <a:tr h="947893">
                <a:tc>
                  <a:txBody>
                    <a:bodyPr/>
                    <a:lstStyle/>
                    <a:p>
                      <a:pPr defTabSz="914400">
                        <a:defRPr sz="1800" b="0">
                          <a:solidFill>
                            <a:srgbClr val="000000"/>
                          </a:solidFill>
                        </a:defRPr>
                      </a:pPr>
                      <a:r>
                        <a:rPr sz="3200">
                          <a:solidFill>
                            <a:srgbClr val="FFFFFF"/>
                          </a:solidFill>
                          <a:sym typeface="ヒラギノ角ゴ ProN W6"/>
                        </a:rPr>
                        <a:t>3</a:t>
                      </a:r>
                    </a:p>
                  </a:txBody>
                  <a:tcPr marL="50800" marR="50800" marT="50800" marB="50800" anchor="ctr" horzOverflow="overflow"/>
                </a:tc>
                <a:tc>
                  <a:txBody>
                    <a:bodyPr/>
                    <a:lstStyle/>
                    <a:p>
                      <a:pPr defTabSz="914400">
                        <a:defRPr sz="1800"/>
                      </a:pPr>
                      <a:r>
                        <a:rPr sz="3200">
                          <a:sym typeface="ヒラギノ角ゴ ProN W3"/>
                        </a:rPr>
                        <a:t>45</a:t>
                      </a:r>
                    </a:p>
                  </a:txBody>
                  <a:tcPr marL="50800" marR="50800" marT="50800" marB="50800" anchor="ctr" horzOverflow="overflow"/>
                </a:tc>
                <a:tc>
                  <a:txBody>
                    <a:bodyPr/>
                    <a:lstStyle/>
                    <a:p>
                      <a:pPr defTabSz="914400">
                        <a:defRPr sz="1800"/>
                      </a:pPr>
                      <a:r>
                        <a:rPr sz="3200">
                          <a:sym typeface="ヒラギノ角ゴ ProN W3"/>
                        </a:rPr>
                        <a:t>6</a:t>
                      </a:r>
                    </a:p>
                  </a:txBody>
                  <a:tcPr marL="50800" marR="50800" marT="50800" marB="50800" anchor="ctr" horzOverflow="overflow"/>
                </a:tc>
                <a:extLst>
                  <a:ext uri="{0D108BD9-81ED-4DB2-BD59-A6C34878D82A}">
                    <a16:rowId xmlns:a16="http://schemas.microsoft.com/office/drawing/2014/main" val="10003"/>
                  </a:ext>
                </a:extLst>
              </a:tr>
              <a:tr h="846232">
                <a:tc>
                  <a:txBody>
                    <a:bodyPr/>
                    <a:lstStyle/>
                    <a:p>
                      <a:pPr defTabSz="914400">
                        <a:defRPr sz="1800" b="0">
                          <a:solidFill>
                            <a:srgbClr val="000000"/>
                          </a:solidFill>
                        </a:defRPr>
                      </a:pPr>
                      <a:r>
                        <a:rPr sz="3200">
                          <a:solidFill>
                            <a:srgbClr val="FFFFFF"/>
                          </a:solidFill>
                          <a:sym typeface="ヒラギノ角ゴ ProN W6"/>
                        </a:rPr>
                        <a:t>4</a:t>
                      </a:r>
                    </a:p>
                  </a:txBody>
                  <a:tcPr marL="50800" marR="50800" marT="50800" marB="50800" anchor="ctr" horzOverflow="overflow"/>
                </a:tc>
                <a:tc>
                  <a:txBody>
                    <a:bodyPr/>
                    <a:lstStyle/>
                    <a:p>
                      <a:pPr defTabSz="914400">
                        <a:defRPr sz="1800"/>
                      </a:pPr>
                      <a:r>
                        <a:rPr sz="3200">
                          <a:sym typeface="ヒラギノ角ゴ ProN W3"/>
                        </a:rPr>
                        <a:t>58</a:t>
                      </a:r>
                    </a:p>
                  </a:txBody>
                  <a:tcPr marL="50800" marR="50800" marT="50800" marB="50800" anchor="ctr" horzOverflow="overflow"/>
                </a:tc>
                <a:tc>
                  <a:txBody>
                    <a:bodyPr/>
                    <a:lstStyle/>
                    <a:p>
                      <a:pPr defTabSz="914400">
                        <a:defRPr sz="1800"/>
                      </a:pPr>
                      <a:r>
                        <a:rPr sz="3200">
                          <a:sym typeface="ヒラギノ角ゴ ProN W3"/>
                        </a:rPr>
                        <a:t>8</a:t>
                      </a:r>
                    </a:p>
                  </a:txBody>
                  <a:tcPr marL="50800" marR="50800" marT="50800" marB="50800" anchor="ctr" horzOverflow="overflow"/>
                </a:tc>
                <a:extLst>
                  <a:ext uri="{0D108BD9-81ED-4DB2-BD59-A6C34878D82A}">
                    <a16:rowId xmlns:a16="http://schemas.microsoft.com/office/drawing/2014/main" val="10004"/>
                  </a:ext>
                </a:extLst>
              </a:tr>
              <a:tr h="1082342">
                <a:tc>
                  <a:txBody>
                    <a:bodyPr/>
                    <a:lstStyle/>
                    <a:p>
                      <a:pPr defTabSz="914400">
                        <a:defRPr sz="1800" b="0">
                          <a:solidFill>
                            <a:srgbClr val="000000"/>
                          </a:solidFill>
                        </a:defRPr>
                      </a:pPr>
                      <a:r>
                        <a:rPr sz="3200">
                          <a:solidFill>
                            <a:srgbClr val="FFFFFF"/>
                          </a:solidFill>
                          <a:sym typeface="ヒラギノ角ゴ ProN W6"/>
                        </a:rPr>
                        <a:t>5</a:t>
                      </a:r>
                    </a:p>
                  </a:txBody>
                  <a:tcPr marL="50800" marR="50800" marT="50800" marB="50800" anchor="ctr" horzOverflow="overflow"/>
                </a:tc>
                <a:tc>
                  <a:txBody>
                    <a:bodyPr/>
                    <a:lstStyle/>
                    <a:p>
                      <a:pPr defTabSz="914400">
                        <a:defRPr sz="1800"/>
                      </a:pPr>
                      <a:r>
                        <a:rPr sz="3200">
                          <a:sym typeface="ヒラギノ角ゴ ProN W3"/>
                        </a:rPr>
                        <a:t>77</a:t>
                      </a:r>
                    </a:p>
                  </a:txBody>
                  <a:tcPr marL="50800" marR="50800" marT="50800" marB="50800" anchor="ctr" horzOverflow="overflow"/>
                </a:tc>
                <a:tc>
                  <a:txBody>
                    <a:bodyPr/>
                    <a:lstStyle/>
                    <a:p>
                      <a:pPr defTabSz="914400">
                        <a:defRPr sz="1800"/>
                      </a:pPr>
                      <a:r>
                        <a:rPr sz="3200">
                          <a:sym typeface="ヒラギノ角ゴ ProN W3"/>
                        </a:rPr>
                        <a:t>13</a:t>
                      </a:r>
                    </a:p>
                  </a:txBody>
                  <a:tcPr marL="50800" marR="50800" marT="50800" marB="50800" anchor="ctr" horzOverflow="overflow"/>
                </a:tc>
                <a:extLst>
                  <a:ext uri="{0D108BD9-81ED-4DB2-BD59-A6C34878D82A}">
                    <a16:rowId xmlns:a16="http://schemas.microsoft.com/office/drawing/2014/main" val="10005"/>
                  </a:ext>
                </a:extLst>
              </a:tr>
            </a:tbl>
          </a:graphicData>
        </a:graphic>
      </p:graphicFrame>
      <p:sp>
        <p:nvSpPr>
          <p:cNvPr id="763" name="この様なデータを使って作図をしてみます"/>
          <p:cNvSpPr txBox="1"/>
          <p:nvPr/>
        </p:nvSpPr>
        <p:spPr>
          <a:xfrm>
            <a:off x="6848110" y="12510189"/>
            <a:ext cx="9960738" cy="628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この様なデータを使って作図をしてみます</a:t>
            </a:r>
          </a:p>
        </p:txBody>
      </p:sp>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112698A-342A-436C-AAC2-F1CCF0A88C59}"/>
              </a:ext>
            </a:extLst>
          </p:cNvPr>
          <p:cNvPicPr>
            <a:picLocks noChangeAspect="1"/>
          </p:cNvPicPr>
          <p:nvPr/>
        </p:nvPicPr>
        <p:blipFill>
          <a:blip r:embed="rId2"/>
          <a:stretch>
            <a:fillRect/>
          </a:stretch>
        </p:blipFill>
        <p:spPr>
          <a:xfrm>
            <a:off x="12697736" y="2725208"/>
            <a:ext cx="8855848" cy="9718081"/>
          </a:xfrm>
          <a:prstGeom prst="rect">
            <a:avLst/>
          </a:prstGeom>
          <a:ln>
            <a:solidFill>
              <a:schemeClr val="tx1"/>
            </a:solidFill>
          </a:ln>
        </p:spPr>
      </p:pic>
      <p:sp>
        <p:nvSpPr>
          <p:cNvPr id="766"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67" name="#5) をコピーして一度に実行する"/>
          <p:cNvSpPr txBox="1"/>
          <p:nvPr/>
        </p:nvSpPr>
        <p:spPr>
          <a:xfrm>
            <a:off x="5909149" y="261432"/>
            <a:ext cx="12565702" cy="882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6100">
                <a:solidFill>
                  <a:srgbClr val="FFFFFF"/>
                </a:solidFill>
              </a:defRPr>
            </a:lvl1pPr>
          </a:lstStyle>
          <a:p>
            <a:r>
              <a:t>#5) をコピーして一度に実行する</a:t>
            </a:r>
          </a:p>
        </p:txBody>
      </p:sp>
      <p:sp>
        <p:nvSpPr>
          <p:cNvPr id="768" name="# matplotlib…"/>
          <p:cNvSpPr txBox="1"/>
          <p:nvPr/>
        </p:nvSpPr>
        <p:spPr>
          <a:xfrm>
            <a:off x="1440199" y="4156273"/>
            <a:ext cx="9656169" cy="7181453"/>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defRPr sz="2300"/>
            </a:pPr>
            <a:r>
              <a:rPr dirty="0"/>
              <a:t># matplotlib</a:t>
            </a:r>
          </a:p>
          <a:p>
            <a:pPr algn="l">
              <a:defRPr sz="2300"/>
            </a:pPr>
            <a:r>
              <a:rPr dirty="0"/>
              <a:t># 5)</a:t>
            </a:r>
            <a:r>
              <a:rPr dirty="0" err="1"/>
              <a:t>散布図の作成</a:t>
            </a:r>
            <a:endParaRPr dirty="0"/>
          </a:p>
          <a:p>
            <a:pPr algn="l">
              <a:defRPr sz="2300"/>
            </a:pPr>
            <a:endParaRPr dirty="0"/>
          </a:p>
          <a:p>
            <a:pPr algn="l">
              <a:defRPr sz="2300"/>
            </a:pPr>
            <a:r>
              <a:rPr dirty="0"/>
              <a:t># </a:t>
            </a:r>
            <a:r>
              <a:rPr dirty="0" err="1"/>
              <a:t>作図のライブラリmatplotlibをインポートする</a:t>
            </a:r>
            <a:endParaRPr dirty="0"/>
          </a:p>
          <a:p>
            <a:pPr algn="l">
              <a:defRPr sz="2300"/>
            </a:pPr>
            <a:r>
              <a:rPr dirty="0"/>
              <a:t># </a:t>
            </a:r>
            <a:r>
              <a:rPr dirty="0" err="1"/>
              <a:t>以下、matplotlibのpyplotという機能をpltと省略して呼び出せる</a:t>
            </a:r>
            <a:endParaRPr dirty="0"/>
          </a:p>
          <a:p>
            <a:pPr algn="l">
              <a:defRPr sz="2300"/>
            </a:pPr>
            <a:r>
              <a:rPr dirty="0"/>
              <a:t># </a:t>
            </a:r>
            <a:r>
              <a:rPr dirty="0" err="1"/>
              <a:t>使うときはplt</a:t>
            </a:r>
            <a:r>
              <a:rPr dirty="0"/>
              <a:t>.〜〜</a:t>
            </a:r>
            <a:r>
              <a:rPr dirty="0" err="1"/>
              <a:t>とする</a:t>
            </a:r>
            <a:endParaRPr dirty="0"/>
          </a:p>
          <a:p>
            <a:pPr algn="l">
              <a:defRPr sz="2300"/>
            </a:pPr>
            <a:r>
              <a:rPr dirty="0"/>
              <a:t>import </a:t>
            </a:r>
            <a:r>
              <a:rPr dirty="0" err="1"/>
              <a:t>matplotlib.pyplot</a:t>
            </a:r>
            <a:r>
              <a:rPr dirty="0"/>
              <a:t> as </a:t>
            </a:r>
            <a:r>
              <a:rPr dirty="0" err="1"/>
              <a:t>plt</a:t>
            </a:r>
            <a:endParaRPr dirty="0"/>
          </a:p>
          <a:p>
            <a:pPr algn="l">
              <a:defRPr sz="2300"/>
            </a:pPr>
            <a:endParaRPr dirty="0"/>
          </a:p>
          <a:p>
            <a:pPr algn="l">
              <a:defRPr sz="2300"/>
            </a:pPr>
            <a:r>
              <a:rPr dirty="0"/>
              <a:t># </a:t>
            </a:r>
            <a:r>
              <a:rPr dirty="0" err="1"/>
              <a:t>xに年齢、yに歯周病の歯の本数を代入</a:t>
            </a:r>
            <a:endParaRPr dirty="0"/>
          </a:p>
          <a:p>
            <a:pPr algn="l">
              <a:defRPr sz="2300"/>
            </a:pPr>
            <a:r>
              <a:rPr dirty="0"/>
              <a:t>x = [35 ,21 ,45 ,58 ,77]</a:t>
            </a:r>
          </a:p>
          <a:p>
            <a:pPr algn="l">
              <a:defRPr sz="2300"/>
            </a:pPr>
            <a:r>
              <a:rPr dirty="0"/>
              <a:t>y = [3 ,0 ,6 ,8 ,13]</a:t>
            </a:r>
          </a:p>
          <a:p>
            <a:pPr algn="l">
              <a:defRPr sz="2300"/>
            </a:pPr>
            <a:endParaRPr dirty="0"/>
          </a:p>
          <a:p>
            <a:pPr algn="l">
              <a:defRPr sz="2300"/>
            </a:pPr>
            <a:r>
              <a:rPr dirty="0"/>
              <a:t># </a:t>
            </a:r>
            <a:r>
              <a:rPr dirty="0" err="1"/>
              <a:t>図を作るという指示</a:t>
            </a:r>
            <a:endParaRPr dirty="0"/>
          </a:p>
          <a:p>
            <a:pPr algn="l">
              <a:defRPr sz="2300"/>
            </a:pPr>
            <a:r>
              <a:rPr dirty="0" err="1"/>
              <a:t>plt.figure</a:t>
            </a:r>
            <a:r>
              <a:rPr dirty="0"/>
              <a:t>()</a:t>
            </a:r>
          </a:p>
          <a:p>
            <a:pPr algn="l">
              <a:defRPr sz="2300"/>
            </a:pPr>
            <a:endParaRPr dirty="0"/>
          </a:p>
          <a:p>
            <a:pPr algn="l">
              <a:defRPr sz="2300"/>
            </a:pPr>
            <a:r>
              <a:rPr dirty="0"/>
              <a:t># </a:t>
            </a:r>
            <a:r>
              <a:rPr dirty="0" err="1"/>
              <a:t>x軸にx,y軸にyをプロットするという指示</a:t>
            </a:r>
            <a:endParaRPr dirty="0"/>
          </a:p>
          <a:p>
            <a:pPr algn="l">
              <a:defRPr sz="2300"/>
            </a:pPr>
            <a:r>
              <a:rPr dirty="0" err="1"/>
              <a:t>plt.scatter</a:t>
            </a:r>
            <a:r>
              <a:rPr dirty="0"/>
              <a:t>(</a:t>
            </a:r>
            <a:r>
              <a:rPr dirty="0" err="1"/>
              <a:t>x,y</a:t>
            </a:r>
            <a:r>
              <a:rPr dirty="0"/>
              <a:t>)</a:t>
            </a:r>
          </a:p>
          <a:p>
            <a:pPr algn="l">
              <a:defRPr sz="2300"/>
            </a:pPr>
            <a:endParaRPr dirty="0"/>
          </a:p>
          <a:p>
            <a:pPr algn="l">
              <a:defRPr sz="2300"/>
            </a:pPr>
            <a:r>
              <a:rPr dirty="0"/>
              <a:t># </a:t>
            </a:r>
            <a:r>
              <a:rPr dirty="0" err="1"/>
              <a:t>上記内容を表示するという指示</a:t>
            </a:r>
            <a:endParaRPr dirty="0"/>
          </a:p>
          <a:p>
            <a:pPr algn="l">
              <a:defRPr sz="2300"/>
            </a:pPr>
            <a:r>
              <a:rPr dirty="0" err="1"/>
              <a:t>plt.show</a:t>
            </a:r>
            <a:r>
              <a:rPr dirty="0"/>
              <a:t>()</a:t>
            </a:r>
          </a:p>
        </p:txBody>
      </p:sp>
      <p:sp>
        <p:nvSpPr>
          <p:cNvPr id="769" name="円形"/>
          <p:cNvSpPr/>
          <p:nvPr/>
        </p:nvSpPr>
        <p:spPr>
          <a:xfrm>
            <a:off x="15728069" y="2338349"/>
            <a:ext cx="1270001" cy="1270001"/>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C421040-27E5-4AA6-83FC-F443BB8A858A}"/>
              </a:ext>
            </a:extLst>
          </p:cNvPr>
          <p:cNvPicPr>
            <a:picLocks noChangeAspect="1"/>
          </p:cNvPicPr>
          <p:nvPr/>
        </p:nvPicPr>
        <p:blipFill>
          <a:blip r:embed="rId2"/>
          <a:stretch>
            <a:fillRect/>
          </a:stretch>
        </p:blipFill>
        <p:spPr>
          <a:xfrm>
            <a:off x="4018409" y="2342520"/>
            <a:ext cx="16347181" cy="9030960"/>
          </a:xfrm>
          <a:prstGeom prst="rect">
            <a:avLst/>
          </a:prstGeom>
        </p:spPr>
      </p:pic>
      <p:sp>
        <p:nvSpPr>
          <p:cNvPr id="772"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73" name="楕円"/>
          <p:cNvSpPr/>
          <p:nvPr/>
        </p:nvSpPr>
        <p:spPr>
          <a:xfrm>
            <a:off x="13342545" y="3375823"/>
            <a:ext cx="5217829" cy="3482177"/>
          </a:xfrm>
          <a:prstGeom prst="ellipse">
            <a:avLst/>
          </a:prstGeom>
          <a:ln w="1016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74" name="右上に作図された(右上には変数が表示されます)"/>
          <p:cNvSpPr txBox="1"/>
          <p:nvPr/>
        </p:nvSpPr>
        <p:spPr>
          <a:xfrm>
            <a:off x="3306562" y="11988336"/>
            <a:ext cx="17770890" cy="1364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rPr lang="ja-JP" altLang="en-US" dirty="0"/>
              <a:t>右上のプロットをクリックすると図が表示されます。</a:t>
            </a:r>
            <a:endParaRPr lang="en-US" altLang="ja-JP" dirty="0"/>
          </a:p>
          <a:p>
            <a:r>
              <a:rPr lang="en-US" altLang="ja-JP" dirty="0"/>
              <a:t>(</a:t>
            </a:r>
            <a:r>
              <a:rPr lang="ja-JP" altLang="en-US" dirty="0"/>
              <a:t>コンソールにも図が表示されてますが、基本プロットを見るようにします</a:t>
            </a:r>
            <a:r>
              <a:rPr lang="en-US" altLang="ja-JP" dirty="0"/>
              <a:t>)</a:t>
            </a:r>
            <a:endParaRPr dirty="0"/>
          </a:p>
        </p:txBody>
      </p:sp>
      <p:sp>
        <p:nvSpPr>
          <p:cNvPr id="775" name="実行してみる"/>
          <p:cNvSpPr txBox="1"/>
          <p:nvPr/>
        </p:nvSpPr>
        <p:spPr>
          <a:xfrm>
            <a:off x="7434985" y="251638"/>
            <a:ext cx="9514031"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実行してみる</a:t>
            </a:r>
          </a:p>
        </p:txBody>
      </p:sp>
      <p:sp>
        <p:nvSpPr>
          <p:cNvPr id="11" name="楕円">
            <a:extLst>
              <a:ext uri="{FF2B5EF4-FFF2-40B4-BE49-F238E27FC236}">
                <a16:creationId xmlns:a16="http://schemas.microsoft.com/office/drawing/2014/main" id="{CA3E3D01-24BD-40B0-9E7E-0D2A3B19D17A}"/>
              </a:ext>
            </a:extLst>
          </p:cNvPr>
          <p:cNvSpPr/>
          <p:nvPr/>
        </p:nvSpPr>
        <p:spPr>
          <a:xfrm>
            <a:off x="16457516" y="6828826"/>
            <a:ext cx="1772118" cy="644030"/>
          </a:xfrm>
          <a:prstGeom prst="ellipse">
            <a:avLst/>
          </a:prstGeom>
          <a:ln w="1016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A941B17F-14BD-4B87-99FF-3399B629ED81}"/>
              </a:ext>
            </a:extLst>
          </p:cNvPr>
          <p:cNvPicPr>
            <a:picLocks noChangeAspect="1"/>
          </p:cNvPicPr>
          <p:nvPr/>
        </p:nvPicPr>
        <p:blipFill>
          <a:blip r:embed="rId2"/>
          <a:stretch>
            <a:fillRect/>
          </a:stretch>
        </p:blipFill>
        <p:spPr>
          <a:xfrm>
            <a:off x="4825839" y="2081936"/>
            <a:ext cx="14732320" cy="9552128"/>
          </a:xfrm>
          <a:prstGeom prst="rect">
            <a:avLst/>
          </a:prstGeom>
          <a:ln>
            <a:solidFill>
              <a:schemeClr val="tx1"/>
            </a:solidFill>
          </a:ln>
        </p:spPr>
      </p:pic>
      <p:sp>
        <p:nvSpPr>
          <p:cNvPr id="772"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73" name="楕円"/>
          <p:cNvSpPr/>
          <p:nvPr/>
        </p:nvSpPr>
        <p:spPr>
          <a:xfrm>
            <a:off x="12650490" y="3406828"/>
            <a:ext cx="5084617" cy="2717526"/>
          </a:xfrm>
          <a:prstGeom prst="ellipse">
            <a:avLst/>
          </a:prstGeom>
          <a:ln w="1016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74" name="右上に作図された(右上には変数が表示されます)"/>
          <p:cNvSpPr txBox="1"/>
          <p:nvPr/>
        </p:nvSpPr>
        <p:spPr>
          <a:xfrm>
            <a:off x="3306562" y="11988336"/>
            <a:ext cx="17770890" cy="1364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rPr lang="ja-JP" altLang="en-US" dirty="0"/>
              <a:t>右上のプロットをクリックすると図が表示されます。</a:t>
            </a:r>
            <a:endParaRPr lang="en-US" altLang="ja-JP" dirty="0"/>
          </a:p>
          <a:p>
            <a:r>
              <a:rPr lang="en-US" altLang="ja-JP" dirty="0"/>
              <a:t>(</a:t>
            </a:r>
            <a:r>
              <a:rPr lang="ja-JP" altLang="en-US" dirty="0"/>
              <a:t>コンソールにも図が表示されてますが、基本プロットを見るようにします</a:t>
            </a:r>
            <a:r>
              <a:rPr lang="en-US" altLang="ja-JP" dirty="0"/>
              <a:t>)</a:t>
            </a:r>
            <a:endParaRPr dirty="0"/>
          </a:p>
        </p:txBody>
      </p:sp>
      <p:sp>
        <p:nvSpPr>
          <p:cNvPr id="775" name="実行してみる"/>
          <p:cNvSpPr txBox="1"/>
          <p:nvPr/>
        </p:nvSpPr>
        <p:spPr>
          <a:xfrm>
            <a:off x="7434985" y="251638"/>
            <a:ext cx="9514031"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実行してみる</a:t>
            </a:r>
          </a:p>
        </p:txBody>
      </p:sp>
      <p:sp>
        <p:nvSpPr>
          <p:cNvPr id="11" name="楕円">
            <a:extLst>
              <a:ext uri="{FF2B5EF4-FFF2-40B4-BE49-F238E27FC236}">
                <a16:creationId xmlns:a16="http://schemas.microsoft.com/office/drawing/2014/main" id="{CA3E3D01-24BD-40B0-9E7E-0D2A3B19D17A}"/>
              </a:ext>
            </a:extLst>
          </p:cNvPr>
          <p:cNvSpPr/>
          <p:nvPr/>
        </p:nvSpPr>
        <p:spPr>
          <a:xfrm>
            <a:off x="15546090" y="6080721"/>
            <a:ext cx="2355778" cy="960912"/>
          </a:xfrm>
          <a:prstGeom prst="ellipse">
            <a:avLst/>
          </a:prstGeom>
          <a:ln w="1016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extLst>
      <p:ext uri="{BB962C8B-B14F-4D97-AF65-F5344CB8AC3E}">
        <p14:creationId xmlns:p14="http://schemas.microsoft.com/office/powerpoint/2010/main" val="1073428906"/>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1" name="スクリーンショット 2021-05-25 8.41.45.png" descr="スクリーンショット 2021-05-25 8.41.45.png"/>
          <p:cNvPicPr>
            <a:picLocks noChangeAspect="1"/>
          </p:cNvPicPr>
          <p:nvPr/>
        </p:nvPicPr>
        <p:blipFill>
          <a:blip r:embed="rId2"/>
          <a:stretch>
            <a:fillRect/>
          </a:stretch>
        </p:blipFill>
        <p:spPr>
          <a:xfrm>
            <a:off x="4007342" y="2008043"/>
            <a:ext cx="17905823" cy="10041305"/>
          </a:xfrm>
          <a:prstGeom prst="rect">
            <a:avLst/>
          </a:prstGeom>
          <a:ln w="25400">
            <a:solidFill>
              <a:srgbClr val="000000"/>
            </a:solidFill>
            <a:miter lim="400000"/>
          </a:ln>
        </p:spPr>
      </p:pic>
      <p:sp>
        <p:nvSpPr>
          <p:cNvPr id="772"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73" name="楕円"/>
          <p:cNvSpPr/>
          <p:nvPr/>
        </p:nvSpPr>
        <p:spPr>
          <a:xfrm>
            <a:off x="13777541" y="3130382"/>
            <a:ext cx="5921676" cy="3461978"/>
          </a:xfrm>
          <a:prstGeom prst="ellipse">
            <a:avLst/>
          </a:prstGeom>
          <a:ln w="1016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74" name="右上に作図された(右上には変数が表示されます)"/>
          <p:cNvSpPr txBox="1"/>
          <p:nvPr/>
        </p:nvSpPr>
        <p:spPr>
          <a:xfrm>
            <a:off x="5469693" y="12278697"/>
            <a:ext cx="15350356" cy="1364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rPr lang="ja-JP" altLang="en-US" dirty="0"/>
              <a:t>これはバージョン５ですが、コンソールに表示されていなくても</a:t>
            </a:r>
            <a:endParaRPr lang="en-US" altLang="ja-JP" dirty="0"/>
          </a:p>
          <a:p>
            <a:r>
              <a:rPr lang="ja-JP" altLang="en-US" dirty="0"/>
              <a:t>プロットに表示されていれば大丈夫です。</a:t>
            </a:r>
            <a:endParaRPr dirty="0"/>
          </a:p>
        </p:txBody>
      </p:sp>
      <p:sp>
        <p:nvSpPr>
          <p:cNvPr id="775" name="実行してみる"/>
          <p:cNvSpPr txBox="1"/>
          <p:nvPr/>
        </p:nvSpPr>
        <p:spPr>
          <a:xfrm>
            <a:off x="7434985" y="251638"/>
            <a:ext cx="9514031"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実行してみる</a:t>
            </a:r>
          </a:p>
        </p:txBody>
      </p:sp>
    </p:spTree>
    <p:extLst>
      <p:ext uri="{BB962C8B-B14F-4D97-AF65-F5344CB8AC3E}">
        <p14:creationId xmlns:p14="http://schemas.microsoft.com/office/powerpoint/2010/main" val="319108479"/>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78" name="点をプロットしてみる(散布図)"/>
          <p:cNvSpPr txBox="1"/>
          <p:nvPr/>
        </p:nvSpPr>
        <p:spPr>
          <a:xfrm>
            <a:off x="7434985" y="251638"/>
            <a:ext cx="9514031"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点をプロットしてみる(散布図)</a:t>
            </a:r>
          </a:p>
        </p:txBody>
      </p:sp>
      <p:sp>
        <p:nvSpPr>
          <p:cNvPr id="779" name="実際に指示しているプログラムは６行…"/>
          <p:cNvSpPr txBox="1"/>
          <p:nvPr/>
        </p:nvSpPr>
        <p:spPr>
          <a:xfrm>
            <a:off x="14035601" y="11652904"/>
            <a:ext cx="9123427" cy="1435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200">
                <a:latin typeface="+mn-lt"/>
                <a:ea typeface="+mn-ea"/>
                <a:cs typeface="+mn-cs"/>
                <a:sym typeface="ヒラギノ角ゴ ProN W3"/>
              </a:defRPr>
            </a:pPr>
            <a:r>
              <a:t>実際に指示しているプログラムは６行</a:t>
            </a:r>
          </a:p>
          <a:p>
            <a:pPr>
              <a:defRPr sz="4200">
                <a:latin typeface="+mn-lt"/>
                <a:ea typeface="+mn-ea"/>
                <a:cs typeface="+mn-cs"/>
                <a:sym typeface="ヒラギノ角ゴ ProN W3"/>
              </a:defRPr>
            </a:pPr>
            <a:r>
              <a:t>(他はコメント)</a:t>
            </a:r>
          </a:p>
        </p:txBody>
      </p:sp>
      <p:sp>
        <p:nvSpPr>
          <p:cNvPr id="780" name="作図の結果"/>
          <p:cNvSpPr txBox="1"/>
          <p:nvPr/>
        </p:nvSpPr>
        <p:spPr>
          <a:xfrm>
            <a:off x="17072654" y="2434732"/>
            <a:ext cx="2654301"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atin typeface="+mn-lt"/>
                <a:ea typeface="+mn-ea"/>
                <a:cs typeface="+mn-cs"/>
                <a:sym typeface="ヒラギノ角ゴ ProN W3"/>
              </a:defRPr>
            </a:lvl1pPr>
          </a:lstStyle>
          <a:p>
            <a:r>
              <a:t>作図の結果</a:t>
            </a:r>
          </a:p>
        </p:txBody>
      </p:sp>
      <p:sp>
        <p:nvSpPr>
          <p:cNvPr id="781" name="# 1)散布図の作成…"/>
          <p:cNvSpPr txBox="1"/>
          <p:nvPr/>
        </p:nvSpPr>
        <p:spPr>
          <a:xfrm>
            <a:off x="842817" y="4000438"/>
            <a:ext cx="10012356" cy="79970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2700"/>
            </a:pPr>
            <a:r>
              <a:rPr dirty="0"/>
              <a:t># 1)</a:t>
            </a:r>
            <a:r>
              <a:rPr dirty="0" err="1"/>
              <a:t>散布図の作成</a:t>
            </a:r>
            <a:endParaRPr dirty="0"/>
          </a:p>
          <a:p>
            <a:pPr algn="l">
              <a:defRPr sz="2700"/>
            </a:pPr>
            <a:endParaRPr dirty="0"/>
          </a:p>
          <a:p>
            <a:pPr algn="l">
              <a:defRPr sz="2700"/>
            </a:pPr>
            <a:r>
              <a:rPr dirty="0"/>
              <a:t># </a:t>
            </a:r>
            <a:r>
              <a:rPr dirty="0" err="1"/>
              <a:t>作図のライブラリmatplotlibをインポートする</a:t>
            </a:r>
            <a:endParaRPr dirty="0"/>
          </a:p>
          <a:p>
            <a:pPr algn="l">
              <a:defRPr sz="2700"/>
            </a:pPr>
            <a:r>
              <a:rPr dirty="0"/>
              <a:t># </a:t>
            </a:r>
            <a:r>
              <a:rPr dirty="0" err="1"/>
              <a:t>以下、matplotlibのpyplotという機能をpltと省略して呼び出せる</a:t>
            </a:r>
            <a:endParaRPr dirty="0"/>
          </a:p>
          <a:p>
            <a:pPr algn="l">
              <a:defRPr sz="2700"/>
            </a:pPr>
            <a:r>
              <a:rPr dirty="0"/>
              <a:t># </a:t>
            </a:r>
            <a:r>
              <a:rPr dirty="0" err="1"/>
              <a:t>使うときはplt</a:t>
            </a:r>
            <a:r>
              <a:rPr dirty="0"/>
              <a:t>.〜〜</a:t>
            </a:r>
            <a:r>
              <a:rPr dirty="0" err="1"/>
              <a:t>とする</a:t>
            </a:r>
            <a:endParaRPr dirty="0"/>
          </a:p>
          <a:p>
            <a:pPr algn="l">
              <a:defRPr sz="2700">
                <a:solidFill>
                  <a:schemeClr val="accent5">
                    <a:hueOff val="-82419"/>
                    <a:satOff val="-9513"/>
                    <a:lumOff val="-16343"/>
                  </a:schemeClr>
                </a:solidFill>
              </a:defRPr>
            </a:pPr>
            <a:r>
              <a:rPr dirty="0"/>
              <a:t>import </a:t>
            </a:r>
            <a:r>
              <a:rPr dirty="0" err="1"/>
              <a:t>matplotlib.pyplot</a:t>
            </a:r>
            <a:r>
              <a:rPr dirty="0"/>
              <a:t> as </a:t>
            </a:r>
            <a:r>
              <a:rPr dirty="0" err="1"/>
              <a:t>plt</a:t>
            </a:r>
            <a:endParaRPr dirty="0"/>
          </a:p>
          <a:p>
            <a:pPr algn="l">
              <a:defRPr sz="2700"/>
            </a:pPr>
            <a:endParaRPr dirty="0"/>
          </a:p>
          <a:p>
            <a:pPr algn="l">
              <a:defRPr sz="2700"/>
            </a:pPr>
            <a:r>
              <a:rPr dirty="0"/>
              <a:t># </a:t>
            </a:r>
            <a:r>
              <a:rPr dirty="0" err="1"/>
              <a:t>xに年齢、yに歯周病の歯の本数を代入</a:t>
            </a:r>
            <a:endParaRPr dirty="0"/>
          </a:p>
          <a:p>
            <a:pPr algn="l">
              <a:defRPr sz="2700">
                <a:solidFill>
                  <a:schemeClr val="accent5">
                    <a:hueOff val="-82419"/>
                    <a:satOff val="-9513"/>
                    <a:lumOff val="-16343"/>
                  </a:schemeClr>
                </a:solidFill>
              </a:defRPr>
            </a:pPr>
            <a:r>
              <a:rPr dirty="0"/>
              <a:t>x = [35,21,45,58,77]</a:t>
            </a:r>
          </a:p>
          <a:p>
            <a:pPr algn="l">
              <a:defRPr sz="2700">
                <a:solidFill>
                  <a:schemeClr val="accent5">
                    <a:hueOff val="-82419"/>
                    <a:satOff val="-9513"/>
                    <a:lumOff val="-16343"/>
                  </a:schemeClr>
                </a:solidFill>
              </a:defRPr>
            </a:pPr>
            <a:r>
              <a:rPr dirty="0"/>
              <a:t>y = [3,0,6,8,13]</a:t>
            </a:r>
          </a:p>
          <a:p>
            <a:pPr algn="l">
              <a:defRPr sz="2700"/>
            </a:pPr>
            <a:endParaRPr dirty="0"/>
          </a:p>
          <a:p>
            <a:pPr algn="l">
              <a:defRPr sz="2700"/>
            </a:pPr>
            <a:r>
              <a:rPr dirty="0"/>
              <a:t># </a:t>
            </a:r>
            <a:r>
              <a:rPr dirty="0" err="1"/>
              <a:t>図を作るという指示</a:t>
            </a:r>
            <a:r>
              <a:rPr dirty="0"/>
              <a:t>(</a:t>
            </a:r>
            <a:r>
              <a:rPr dirty="0" err="1"/>
              <a:t>図の枠を作成</a:t>
            </a:r>
            <a:r>
              <a:rPr dirty="0"/>
              <a:t>)</a:t>
            </a:r>
          </a:p>
          <a:p>
            <a:pPr algn="l">
              <a:defRPr sz="2700">
                <a:solidFill>
                  <a:schemeClr val="accent5">
                    <a:hueOff val="-82419"/>
                    <a:satOff val="-9513"/>
                    <a:lumOff val="-16343"/>
                  </a:schemeClr>
                </a:solidFill>
              </a:defRPr>
            </a:pPr>
            <a:r>
              <a:rPr dirty="0" err="1"/>
              <a:t>plt.figure</a:t>
            </a:r>
            <a:r>
              <a:rPr dirty="0"/>
              <a:t>()</a:t>
            </a:r>
          </a:p>
          <a:p>
            <a:pPr algn="l">
              <a:defRPr sz="2700"/>
            </a:pPr>
            <a:endParaRPr dirty="0"/>
          </a:p>
          <a:p>
            <a:pPr algn="l">
              <a:defRPr sz="2700"/>
            </a:pPr>
            <a:r>
              <a:rPr dirty="0"/>
              <a:t># </a:t>
            </a:r>
            <a:r>
              <a:rPr dirty="0" err="1"/>
              <a:t>x軸にx,y軸にyをプロットするという指示</a:t>
            </a:r>
            <a:endParaRPr dirty="0"/>
          </a:p>
          <a:p>
            <a:pPr algn="l">
              <a:defRPr sz="2700">
                <a:solidFill>
                  <a:schemeClr val="accent5">
                    <a:hueOff val="-82419"/>
                    <a:satOff val="-9513"/>
                    <a:lumOff val="-16343"/>
                  </a:schemeClr>
                </a:solidFill>
              </a:defRPr>
            </a:pPr>
            <a:r>
              <a:rPr dirty="0" err="1"/>
              <a:t>plt.scatter</a:t>
            </a:r>
            <a:r>
              <a:rPr dirty="0"/>
              <a:t>(</a:t>
            </a:r>
            <a:r>
              <a:rPr dirty="0" err="1"/>
              <a:t>x,y</a:t>
            </a:r>
            <a:r>
              <a:rPr dirty="0"/>
              <a:t>)</a:t>
            </a:r>
          </a:p>
          <a:p>
            <a:pPr algn="l">
              <a:defRPr sz="2700"/>
            </a:pPr>
            <a:endParaRPr dirty="0"/>
          </a:p>
          <a:p>
            <a:pPr algn="l">
              <a:defRPr sz="2700"/>
            </a:pPr>
            <a:r>
              <a:rPr dirty="0"/>
              <a:t># </a:t>
            </a:r>
            <a:r>
              <a:rPr dirty="0" err="1"/>
              <a:t>上記内容を表示するという指示</a:t>
            </a:r>
            <a:endParaRPr dirty="0"/>
          </a:p>
          <a:p>
            <a:pPr algn="l">
              <a:defRPr sz="2700">
                <a:solidFill>
                  <a:schemeClr val="accent5">
                    <a:hueOff val="-82419"/>
                    <a:satOff val="-9513"/>
                    <a:lumOff val="-16343"/>
                  </a:schemeClr>
                </a:solidFill>
              </a:defRPr>
            </a:pPr>
            <a:r>
              <a:rPr dirty="0" err="1"/>
              <a:t>plt.show</a:t>
            </a:r>
            <a:r>
              <a:rPr dirty="0"/>
              <a:t>()</a:t>
            </a:r>
          </a:p>
        </p:txBody>
      </p:sp>
      <p:pic>
        <p:nvPicPr>
          <p:cNvPr id="782" name="スクリーンショット 2021-03-25 7.12.02.png" descr="スクリーンショット 2021-03-25 7.12.02.png"/>
          <p:cNvPicPr>
            <a:picLocks noChangeAspect="1"/>
          </p:cNvPicPr>
          <p:nvPr/>
        </p:nvPicPr>
        <p:blipFill>
          <a:blip r:embed="rId2"/>
          <a:stretch>
            <a:fillRect/>
          </a:stretch>
        </p:blipFill>
        <p:spPr>
          <a:xfrm>
            <a:off x="12881536" y="3868599"/>
            <a:ext cx="11036535" cy="7377052"/>
          </a:xfrm>
          <a:prstGeom prst="rect">
            <a:avLst/>
          </a:prstGeom>
          <a:ln w="12700">
            <a:miter lim="400000"/>
          </a:ln>
        </p:spPr>
      </p:pic>
      <p:sp>
        <p:nvSpPr>
          <p:cNvPr id="783" name="プログラムの中身"/>
          <p:cNvSpPr txBox="1"/>
          <p:nvPr/>
        </p:nvSpPr>
        <p:spPr>
          <a:xfrm>
            <a:off x="3530865" y="1801337"/>
            <a:ext cx="4354831" cy="63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latin typeface="+mn-lt"/>
                <a:ea typeface="+mn-ea"/>
                <a:cs typeface="+mn-cs"/>
                <a:sym typeface="ヒラギノ角ゴ ProN W3"/>
              </a:defRPr>
            </a:lvl1pPr>
          </a:lstStyle>
          <a:p>
            <a:r>
              <a:t>プログラムの中身</a:t>
            </a:r>
          </a:p>
        </p:txBody>
      </p:sp>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86" name="点をプロットしてみる(散布図)"/>
          <p:cNvSpPr txBox="1"/>
          <p:nvPr/>
        </p:nvSpPr>
        <p:spPr>
          <a:xfrm>
            <a:off x="7434985" y="251638"/>
            <a:ext cx="9514031"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点をプロットしてみる(散布図)</a:t>
            </a:r>
          </a:p>
        </p:txBody>
      </p:sp>
      <p:sp>
        <p:nvSpPr>
          <p:cNvPr id="787" name="# 1)散布図の作成…"/>
          <p:cNvSpPr txBox="1"/>
          <p:nvPr/>
        </p:nvSpPr>
        <p:spPr>
          <a:xfrm>
            <a:off x="797505" y="3490737"/>
            <a:ext cx="10827525" cy="6178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2700"/>
            </a:pPr>
            <a:r>
              <a:rPr dirty="0"/>
              <a:t># 1)</a:t>
            </a:r>
            <a:r>
              <a:rPr dirty="0" err="1"/>
              <a:t>散布図の作成</a:t>
            </a:r>
            <a:endParaRPr dirty="0"/>
          </a:p>
          <a:p>
            <a:pPr algn="l">
              <a:defRPr sz="2700"/>
            </a:pPr>
            <a:endParaRPr dirty="0"/>
          </a:p>
          <a:p>
            <a:pPr algn="l">
              <a:defRPr sz="2700"/>
            </a:pPr>
            <a:r>
              <a:rPr dirty="0"/>
              <a:t># </a:t>
            </a:r>
            <a:r>
              <a:rPr dirty="0" err="1"/>
              <a:t>作図のライブラリmatplotlibをインポートする</a:t>
            </a:r>
            <a:endParaRPr dirty="0"/>
          </a:p>
          <a:p>
            <a:pPr algn="l">
              <a:defRPr sz="2700"/>
            </a:pPr>
            <a:r>
              <a:rPr dirty="0"/>
              <a:t># </a:t>
            </a:r>
            <a:r>
              <a:rPr dirty="0" err="1"/>
              <a:t>以下、matplotlibのpyplotという機能をpltと省略して呼び出せる</a:t>
            </a:r>
            <a:endParaRPr dirty="0"/>
          </a:p>
          <a:p>
            <a:pPr algn="l">
              <a:defRPr sz="2700"/>
            </a:pPr>
            <a:r>
              <a:rPr dirty="0"/>
              <a:t># </a:t>
            </a:r>
            <a:r>
              <a:rPr dirty="0" err="1"/>
              <a:t>使うときはplt</a:t>
            </a:r>
            <a:r>
              <a:rPr dirty="0"/>
              <a:t>.〜〜</a:t>
            </a:r>
            <a:r>
              <a:rPr dirty="0" err="1"/>
              <a:t>とする</a:t>
            </a:r>
            <a:endParaRPr dirty="0"/>
          </a:p>
          <a:p>
            <a:pPr algn="l">
              <a:defRPr sz="2700">
                <a:solidFill>
                  <a:schemeClr val="accent5">
                    <a:hueOff val="-82419"/>
                    <a:satOff val="-9513"/>
                    <a:lumOff val="-16343"/>
                  </a:schemeClr>
                </a:solidFill>
              </a:defRPr>
            </a:pPr>
            <a:r>
              <a:rPr dirty="0"/>
              <a:t>import </a:t>
            </a:r>
            <a:r>
              <a:rPr dirty="0" err="1"/>
              <a:t>matplotlib.pyplot</a:t>
            </a:r>
            <a:r>
              <a:rPr dirty="0"/>
              <a:t> as </a:t>
            </a:r>
            <a:r>
              <a:rPr dirty="0" err="1"/>
              <a:t>plt</a:t>
            </a:r>
            <a:endParaRPr dirty="0"/>
          </a:p>
          <a:p>
            <a:pPr algn="l">
              <a:defRPr sz="2700"/>
            </a:pPr>
            <a:endParaRPr dirty="0"/>
          </a:p>
          <a:p>
            <a:pPr algn="l">
              <a:defRPr sz="2700"/>
            </a:pPr>
            <a:r>
              <a:rPr dirty="0"/>
              <a:t># </a:t>
            </a:r>
            <a:r>
              <a:rPr dirty="0" err="1"/>
              <a:t>xに年齢、yに歯周病の歯の本数を代入</a:t>
            </a:r>
            <a:endParaRPr dirty="0"/>
          </a:p>
          <a:p>
            <a:pPr algn="l">
              <a:defRPr sz="2700">
                <a:solidFill>
                  <a:schemeClr val="accent5">
                    <a:hueOff val="-82419"/>
                    <a:satOff val="-9513"/>
                    <a:lumOff val="-16343"/>
                  </a:schemeClr>
                </a:solidFill>
              </a:defRPr>
            </a:pPr>
            <a:r>
              <a:rPr dirty="0"/>
              <a:t>x = [35,21,45,58,77]</a:t>
            </a:r>
          </a:p>
          <a:p>
            <a:pPr algn="l">
              <a:defRPr sz="2700">
                <a:solidFill>
                  <a:schemeClr val="accent5">
                    <a:hueOff val="-82419"/>
                    <a:satOff val="-9513"/>
                    <a:lumOff val="-16343"/>
                  </a:schemeClr>
                </a:solidFill>
              </a:defRPr>
            </a:pPr>
            <a:r>
              <a:rPr dirty="0"/>
              <a:t>y = [3,0,6,8,13]</a:t>
            </a:r>
          </a:p>
          <a:p>
            <a:pPr algn="l">
              <a:defRPr sz="2700"/>
            </a:pPr>
            <a:endParaRPr dirty="0"/>
          </a:p>
        </p:txBody>
      </p:sp>
      <p:sp>
        <p:nvSpPr>
          <p:cNvPr id="788" name="プログラムの中身"/>
          <p:cNvSpPr txBox="1"/>
          <p:nvPr/>
        </p:nvSpPr>
        <p:spPr>
          <a:xfrm>
            <a:off x="3530865" y="1801337"/>
            <a:ext cx="4354831" cy="63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latin typeface="+mn-lt"/>
                <a:ea typeface="+mn-ea"/>
                <a:cs typeface="+mn-cs"/>
                <a:sym typeface="ヒラギノ角ゴ ProN W3"/>
              </a:defRPr>
            </a:lvl1pPr>
          </a:lstStyle>
          <a:p>
            <a:r>
              <a:t>プログラムの中身</a:t>
            </a:r>
          </a:p>
        </p:txBody>
      </p:sp>
    </p:spTree>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91" name="点をプロットしてみる(散布図)"/>
          <p:cNvSpPr txBox="1"/>
          <p:nvPr/>
        </p:nvSpPr>
        <p:spPr>
          <a:xfrm>
            <a:off x="7434985" y="251638"/>
            <a:ext cx="9514031"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点をプロットしてみる(散布図)</a:t>
            </a:r>
          </a:p>
        </p:txBody>
      </p:sp>
      <p:sp>
        <p:nvSpPr>
          <p:cNvPr id="792" name="# 1)散布図の作成…"/>
          <p:cNvSpPr txBox="1"/>
          <p:nvPr/>
        </p:nvSpPr>
        <p:spPr>
          <a:xfrm>
            <a:off x="797505" y="4243475"/>
            <a:ext cx="10012356" cy="46730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2700"/>
            </a:pPr>
            <a:r>
              <a:rPr dirty="0"/>
              <a:t># 1)</a:t>
            </a:r>
            <a:r>
              <a:rPr dirty="0" err="1"/>
              <a:t>散布図の作成</a:t>
            </a:r>
            <a:endParaRPr dirty="0"/>
          </a:p>
          <a:p>
            <a:pPr algn="l">
              <a:defRPr sz="2700"/>
            </a:pPr>
            <a:endParaRPr dirty="0"/>
          </a:p>
          <a:p>
            <a:pPr algn="l">
              <a:defRPr sz="2700"/>
            </a:pPr>
            <a:r>
              <a:rPr dirty="0"/>
              <a:t># </a:t>
            </a:r>
            <a:r>
              <a:rPr dirty="0" err="1"/>
              <a:t>作図のライブラリmatplotlibをインポートする</a:t>
            </a:r>
            <a:endParaRPr dirty="0"/>
          </a:p>
          <a:p>
            <a:pPr algn="l">
              <a:defRPr sz="2700"/>
            </a:pPr>
            <a:r>
              <a:rPr dirty="0"/>
              <a:t># </a:t>
            </a:r>
            <a:r>
              <a:rPr dirty="0" err="1"/>
              <a:t>以下、matplotlibのpyplotという機能をpltと省略して呼び出せる</a:t>
            </a:r>
            <a:endParaRPr dirty="0"/>
          </a:p>
          <a:p>
            <a:pPr algn="l">
              <a:defRPr sz="2700"/>
            </a:pPr>
            <a:r>
              <a:rPr dirty="0"/>
              <a:t># </a:t>
            </a:r>
            <a:r>
              <a:rPr dirty="0" err="1"/>
              <a:t>使うときはplt</a:t>
            </a:r>
            <a:r>
              <a:rPr dirty="0"/>
              <a:t>.〜〜</a:t>
            </a:r>
            <a:r>
              <a:rPr dirty="0" err="1"/>
              <a:t>とする</a:t>
            </a:r>
            <a:endParaRPr dirty="0"/>
          </a:p>
          <a:p>
            <a:pPr algn="l">
              <a:defRPr sz="2700">
                <a:solidFill>
                  <a:schemeClr val="accent5">
                    <a:hueOff val="-82419"/>
                    <a:satOff val="-9513"/>
                    <a:lumOff val="-16343"/>
                  </a:schemeClr>
                </a:solidFill>
              </a:defRPr>
            </a:pPr>
            <a:r>
              <a:rPr dirty="0"/>
              <a:t>import </a:t>
            </a:r>
            <a:r>
              <a:rPr dirty="0" err="1"/>
              <a:t>matplotlib.pyplot</a:t>
            </a:r>
            <a:r>
              <a:rPr dirty="0"/>
              <a:t> as </a:t>
            </a:r>
            <a:r>
              <a:rPr dirty="0" err="1"/>
              <a:t>plt</a:t>
            </a:r>
            <a:endParaRPr dirty="0"/>
          </a:p>
          <a:p>
            <a:pPr algn="l">
              <a:defRPr sz="2700"/>
            </a:pPr>
            <a:endParaRPr dirty="0"/>
          </a:p>
          <a:p>
            <a:pPr algn="l">
              <a:defRPr sz="2700"/>
            </a:pPr>
            <a:r>
              <a:rPr dirty="0"/>
              <a:t># </a:t>
            </a:r>
            <a:r>
              <a:rPr dirty="0" err="1"/>
              <a:t>xに年齢、yに歯周病の歯の本数を代入</a:t>
            </a:r>
            <a:endParaRPr dirty="0"/>
          </a:p>
          <a:p>
            <a:pPr algn="l">
              <a:defRPr sz="2700">
                <a:solidFill>
                  <a:schemeClr val="accent5">
                    <a:hueOff val="-82419"/>
                    <a:satOff val="-9513"/>
                    <a:lumOff val="-16343"/>
                  </a:schemeClr>
                </a:solidFill>
              </a:defRPr>
            </a:pPr>
            <a:r>
              <a:rPr dirty="0"/>
              <a:t>x = [35,21,45,58,77]</a:t>
            </a:r>
          </a:p>
          <a:p>
            <a:pPr algn="l">
              <a:defRPr sz="2700">
                <a:solidFill>
                  <a:schemeClr val="accent5">
                    <a:hueOff val="-82419"/>
                    <a:satOff val="-9513"/>
                    <a:lumOff val="-16343"/>
                  </a:schemeClr>
                </a:solidFill>
              </a:defRPr>
            </a:pPr>
            <a:r>
              <a:rPr dirty="0"/>
              <a:t>y = [3,0,6,8,13]</a:t>
            </a:r>
          </a:p>
          <a:p>
            <a:pPr algn="l">
              <a:defRPr sz="2700"/>
            </a:pPr>
            <a:endParaRPr dirty="0"/>
          </a:p>
        </p:txBody>
      </p:sp>
      <p:sp>
        <p:nvSpPr>
          <p:cNvPr id="793" name="プログラムの中身"/>
          <p:cNvSpPr txBox="1"/>
          <p:nvPr/>
        </p:nvSpPr>
        <p:spPr>
          <a:xfrm>
            <a:off x="3530865" y="1801337"/>
            <a:ext cx="4354831" cy="63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latin typeface="+mn-lt"/>
                <a:ea typeface="+mn-ea"/>
                <a:cs typeface="+mn-cs"/>
                <a:sym typeface="ヒラギノ角ゴ ProN W3"/>
              </a:defRPr>
            </a:lvl1pPr>
          </a:lstStyle>
          <a:p>
            <a:r>
              <a:t>プログラムの中身</a:t>
            </a:r>
          </a:p>
        </p:txBody>
      </p:sp>
      <p:graphicFrame>
        <p:nvGraphicFramePr>
          <p:cNvPr id="794" name="表"/>
          <p:cNvGraphicFramePr/>
          <p:nvPr/>
        </p:nvGraphicFramePr>
        <p:xfrm>
          <a:off x="14037191" y="3283335"/>
          <a:ext cx="7406173" cy="5819473"/>
        </p:xfrm>
        <a:graphic>
          <a:graphicData uri="http://schemas.openxmlformats.org/drawingml/2006/table">
            <a:tbl>
              <a:tblPr firstRow="1" firstCol="1" bandRow="1">
                <a:tableStyleId>{4C3C2611-4C71-4FC5-86AE-919BDF0F9419}</a:tableStyleId>
              </a:tblPr>
              <a:tblGrid>
                <a:gridCol w="1377644">
                  <a:extLst>
                    <a:ext uri="{9D8B030D-6E8A-4147-A177-3AD203B41FA5}">
                      <a16:colId xmlns:a16="http://schemas.microsoft.com/office/drawing/2014/main" val="20000"/>
                    </a:ext>
                  </a:extLst>
                </a:gridCol>
                <a:gridCol w="2084540">
                  <a:extLst>
                    <a:ext uri="{9D8B030D-6E8A-4147-A177-3AD203B41FA5}">
                      <a16:colId xmlns:a16="http://schemas.microsoft.com/office/drawing/2014/main" val="20001"/>
                    </a:ext>
                  </a:extLst>
                </a:gridCol>
                <a:gridCol w="3943989">
                  <a:extLst>
                    <a:ext uri="{9D8B030D-6E8A-4147-A177-3AD203B41FA5}">
                      <a16:colId xmlns:a16="http://schemas.microsoft.com/office/drawing/2014/main" val="20002"/>
                    </a:ext>
                  </a:extLst>
                </a:gridCol>
              </a:tblGrid>
              <a:tr h="1049360">
                <a:tc>
                  <a:txBody>
                    <a:bodyPr/>
                    <a:lstStyle/>
                    <a:p>
                      <a:pPr defTabSz="914400">
                        <a:defRPr sz="1800" b="0">
                          <a:solidFill>
                            <a:srgbClr val="000000"/>
                          </a:solidFill>
                        </a:defRPr>
                      </a:pPr>
                      <a:r>
                        <a:rPr sz="3200">
                          <a:solidFill>
                            <a:srgbClr val="FFFFFF"/>
                          </a:solidFill>
                          <a:sym typeface="ヒラギノ角ゴ ProN W6"/>
                        </a:rPr>
                        <a:t>被験者</a:t>
                      </a:r>
                    </a:p>
                  </a:txBody>
                  <a:tcPr marL="50800" marR="50800" marT="50800" marB="50800" anchor="ctr" horzOverflow="overflow"/>
                </a:tc>
                <a:tc>
                  <a:txBody>
                    <a:bodyPr/>
                    <a:lstStyle/>
                    <a:p>
                      <a:pPr defTabSz="914400">
                        <a:defRPr sz="1800" b="0">
                          <a:solidFill>
                            <a:srgbClr val="000000"/>
                          </a:solidFill>
                        </a:defRPr>
                      </a:pPr>
                      <a:r>
                        <a:rPr sz="3200">
                          <a:solidFill>
                            <a:srgbClr val="FFFFFF"/>
                          </a:solidFill>
                          <a:sym typeface="ヒラギノ角ゴ ProN W6"/>
                        </a:rPr>
                        <a:t>年齢</a:t>
                      </a:r>
                    </a:p>
                  </a:txBody>
                  <a:tcPr marL="50800" marR="50800" marT="50800" marB="50800" anchor="ctr" horzOverflow="overflow"/>
                </a:tc>
                <a:tc>
                  <a:txBody>
                    <a:bodyPr/>
                    <a:lstStyle/>
                    <a:p>
                      <a:pPr defTabSz="914400">
                        <a:defRPr sz="1800" b="0">
                          <a:solidFill>
                            <a:srgbClr val="000000"/>
                          </a:solidFill>
                        </a:defRPr>
                      </a:pPr>
                      <a:r>
                        <a:rPr sz="3200">
                          <a:solidFill>
                            <a:srgbClr val="FFFFFF"/>
                          </a:solidFill>
                          <a:sym typeface="ヒラギノ角ゴ ProN W6"/>
                        </a:rPr>
                        <a:t>歯周病の歯の本数</a:t>
                      </a:r>
                    </a:p>
                  </a:txBody>
                  <a:tcPr marL="50800" marR="50800" marT="50800" marB="50800" anchor="ctr" horzOverflow="overflow"/>
                </a:tc>
                <a:extLst>
                  <a:ext uri="{0D108BD9-81ED-4DB2-BD59-A6C34878D82A}">
                    <a16:rowId xmlns:a16="http://schemas.microsoft.com/office/drawing/2014/main" val="10000"/>
                  </a:ext>
                </a:extLst>
              </a:tr>
              <a:tr h="919584">
                <a:tc>
                  <a:txBody>
                    <a:bodyPr/>
                    <a:lstStyle/>
                    <a:p>
                      <a:pPr defTabSz="914400">
                        <a:defRPr sz="1800" b="0">
                          <a:solidFill>
                            <a:srgbClr val="000000"/>
                          </a:solidFill>
                        </a:defRPr>
                      </a:pPr>
                      <a:r>
                        <a:rPr sz="3200">
                          <a:solidFill>
                            <a:srgbClr val="FFFFFF"/>
                          </a:solidFill>
                          <a:sym typeface="ヒラギノ角ゴ ProN W6"/>
                        </a:rPr>
                        <a:t>1</a:t>
                      </a:r>
                    </a:p>
                  </a:txBody>
                  <a:tcPr marL="50800" marR="50800" marT="50800" marB="50800" anchor="ctr" horzOverflow="overflow"/>
                </a:tc>
                <a:tc>
                  <a:txBody>
                    <a:bodyPr/>
                    <a:lstStyle/>
                    <a:p>
                      <a:pPr defTabSz="914400">
                        <a:defRPr sz="1800"/>
                      </a:pPr>
                      <a:r>
                        <a:rPr sz="3200">
                          <a:sym typeface="ヒラギノ角ゴ ProN W3"/>
                        </a:rPr>
                        <a:t>35</a:t>
                      </a:r>
                    </a:p>
                  </a:txBody>
                  <a:tcPr marL="50800" marR="50800" marT="50800" marB="50800" anchor="ctr" horzOverflow="overflow"/>
                </a:tc>
                <a:tc>
                  <a:txBody>
                    <a:bodyPr/>
                    <a:lstStyle/>
                    <a:p>
                      <a:pPr defTabSz="914400">
                        <a:defRPr sz="1800"/>
                      </a:pPr>
                      <a:r>
                        <a:rPr sz="3200">
                          <a:sym typeface="ヒラギノ角ゴ ProN W3"/>
                        </a:rPr>
                        <a:t>3</a:t>
                      </a:r>
                    </a:p>
                  </a:txBody>
                  <a:tcPr marL="50800" marR="50800" marT="50800" marB="50800" anchor="ctr" horzOverflow="overflow"/>
                </a:tc>
                <a:extLst>
                  <a:ext uri="{0D108BD9-81ED-4DB2-BD59-A6C34878D82A}">
                    <a16:rowId xmlns:a16="http://schemas.microsoft.com/office/drawing/2014/main" val="10001"/>
                  </a:ext>
                </a:extLst>
              </a:tr>
              <a:tr h="974062">
                <a:tc>
                  <a:txBody>
                    <a:bodyPr/>
                    <a:lstStyle/>
                    <a:p>
                      <a:pPr defTabSz="914400">
                        <a:defRPr sz="1800" b="0">
                          <a:solidFill>
                            <a:srgbClr val="000000"/>
                          </a:solidFill>
                        </a:defRPr>
                      </a:pPr>
                      <a:r>
                        <a:rPr sz="3200">
                          <a:solidFill>
                            <a:srgbClr val="FFFFFF"/>
                          </a:solidFill>
                          <a:sym typeface="ヒラギノ角ゴ ProN W6"/>
                        </a:rPr>
                        <a:t>2</a:t>
                      </a:r>
                    </a:p>
                  </a:txBody>
                  <a:tcPr marL="50800" marR="50800" marT="50800" marB="50800" anchor="ctr" horzOverflow="overflow"/>
                </a:tc>
                <a:tc>
                  <a:txBody>
                    <a:bodyPr/>
                    <a:lstStyle/>
                    <a:p>
                      <a:pPr defTabSz="914400">
                        <a:defRPr sz="1800"/>
                      </a:pPr>
                      <a:r>
                        <a:rPr sz="3200">
                          <a:sym typeface="ヒラギノ角ゴ ProN W3"/>
                        </a:rPr>
                        <a:t>21</a:t>
                      </a:r>
                    </a:p>
                  </a:txBody>
                  <a:tcPr marL="50800" marR="50800" marT="50800" marB="50800" anchor="ctr" horzOverflow="overflow"/>
                </a:tc>
                <a:tc>
                  <a:txBody>
                    <a:bodyPr/>
                    <a:lstStyle/>
                    <a:p>
                      <a:pPr defTabSz="914400">
                        <a:defRPr sz="1800"/>
                      </a:pPr>
                      <a:r>
                        <a:rPr sz="3200">
                          <a:sym typeface="ヒラギノ角ゴ ProN W3"/>
                        </a:rPr>
                        <a:t>0</a:t>
                      </a:r>
                    </a:p>
                  </a:txBody>
                  <a:tcPr marL="50800" marR="50800" marT="50800" marB="50800" anchor="ctr" horzOverflow="overflow"/>
                </a:tc>
                <a:extLst>
                  <a:ext uri="{0D108BD9-81ED-4DB2-BD59-A6C34878D82A}">
                    <a16:rowId xmlns:a16="http://schemas.microsoft.com/office/drawing/2014/main" val="10002"/>
                  </a:ext>
                </a:extLst>
              </a:tr>
              <a:tr h="947893">
                <a:tc>
                  <a:txBody>
                    <a:bodyPr/>
                    <a:lstStyle/>
                    <a:p>
                      <a:pPr defTabSz="914400">
                        <a:defRPr sz="1800" b="0">
                          <a:solidFill>
                            <a:srgbClr val="000000"/>
                          </a:solidFill>
                        </a:defRPr>
                      </a:pPr>
                      <a:r>
                        <a:rPr sz="3200">
                          <a:solidFill>
                            <a:srgbClr val="FFFFFF"/>
                          </a:solidFill>
                          <a:sym typeface="ヒラギノ角ゴ ProN W6"/>
                        </a:rPr>
                        <a:t>3</a:t>
                      </a:r>
                    </a:p>
                  </a:txBody>
                  <a:tcPr marL="50800" marR="50800" marT="50800" marB="50800" anchor="ctr" horzOverflow="overflow"/>
                </a:tc>
                <a:tc>
                  <a:txBody>
                    <a:bodyPr/>
                    <a:lstStyle/>
                    <a:p>
                      <a:pPr defTabSz="914400">
                        <a:defRPr sz="1800"/>
                      </a:pPr>
                      <a:r>
                        <a:rPr sz="3200">
                          <a:sym typeface="ヒラギノ角ゴ ProN W3"/>
                        </a:rPr>
                        <a:t>45</a:t>
                      </a:r>
                    </a:p>
                  </a:txBody>
                  <a:tcPr marL="50800" marR="50800" marT="50800" marB="50800" anchor="ctr" horzOverflow="overflow"/>
                </a:tc>
                <a:tc>
                  <a:txBody>
                    <a:bodyPr/>
                    <a:lstStyle/>
                    <a:p>
                      <a:pPr defTabSz="914400">
                        <a:defRPr sz="1800"/>
                      </a:pPr>
                      <a:r>
                        <a:rPr sz="3200">
                          <a:sym typeface="ヒラギノ角ゴ ProN W3"/>
                        </a:rPr>
                        <a:t>6</a:t>
                      </a:r>
                    </a:p>
                  </a:txBody>
                  <a:tcPr marL="50800" marR="50800" marT="50800" marB="50800" anchor="ctr" horzOverflow="overflow"/>
                </a:tc>
                <a:extLst>
                  <a:ext uri="{0D108BD9-81ED-4DB2-BD59-A6C34878D82A}">
                    <a16:rowId xmlns:a16="http://schemas.microsoft.com/office/drawing/2014/main" val="10003"/>
                  </a:ext>
                </a:extLst>
              </a:tr>
              <a:tr h="846232">
                <a:tc>
                  <a:txBody>
                    <a:bodyPr/>
                    <a:lstStyle/>
                    <a:p>
                      <a:pPr defTabSz="914400">
                        <a:defRPr sz="1800" b="0">
                          <a:solidFill>
                            <a:srgbClr val="000000"/>
                          </a:solidFill>
                        </a:defRPr>
                      </a:pPr>
                      <a:r>
                        <a:rPr sz="3200">
                          <a:solidFill>
                            <a:srgbClr val="FFFFFF"/>
                          </a:solidFill>
                          <a:sym typeface="ヒラギノ角ゴ ProN W6"/>
                        </a:rPr>
                        <a:t>4</a:t>
                      </a:r>
                    </a:p>
                  </a:txBody>
                  <a:tcPr marL="50800" marR="50800" marT="50800" marB="50800" anchor="ctr" horzOverflow="overflow"/>
                </a:tc>
                <a:tc>
                  <a:txBody>
                    <a:bodyPr/>
                    <a:lstStyle/>
                    <a:p>
                      <a:pPr defTabSz="914400">
                        <a:defRPr sz="1800"/>
                      </a:pPr>
                      <a:r>
                        <a:rPr sz="3200">
                          <a:sym typeface="ヒラギノ角ゴ ProN W3"/>
                        </a:rPr>
                        <a:t>58</a:t>
                      </a:r>
                    </a:p>
                  </a:txBody>
                  <a:tcPr marL="50800" marR="50800" marT="50800" marB="50800" anchor="ctr" horzOverflow="overflow"/>
                </a:tc>
                <a:tc>
                  <a:txBody>
                    <a:bodyPr/>
                    <a:lstStyle/>
                    <a:p>
                      <a:pPr defTabSz="914400">
                        <a:defRPr sz="1800"/>
                      </a:pPr>
                      <a:r>
                        <a:rPr sz="3200">
                          <a:sym typeface="ヒラギノ角ゴ ProN W3"/>
                        </a:rPr>
                        <a:t>8</a:t>
                      </a:r>
                    </a:p>
                  </a:txBody>
                  <a:tcPr marL="50800" marR="50800" marT="50800" marB="50800" anchor="ctr" horzOverflow="overflow"/>
                </a:tc>
                <a:extLst>
                  <a:ext uri="{0D108BD9-81ED-4DB2-BD59-A6C34878D82A}">
                    <a16:rowId xmlns:a16="http://schemas.microsoft.com/office/drawing/2014/main" val="10004"/>
                  </a:ext>
                </a:extLst>
              </a:tr>
              <a:tr h="1082342">
                <a:tc>
                  <a:txBody>
                    <a:bodyPr/>
                    <a:lstStyle/>
                    <a:p>
                      <a:pPr defTabSz="914400">
                        <a:defRPr sz="1800" b="0">
                          <a:solidFill>
                            <a:srgbClr val="000000"/>
                          </a:solidFill>
                        </a:defRPr>
                      </a:pPr>
                      <a:r>
                        <a:rPr sz="3200">
                          <a:solidFill>
                            <a:srgbClr val="FFFFFF"/>
                          </a:solidFill>
                          <a:sym typeface="ヒラギノ角ゴ ProN W6"/>
                        </a:rPr>
                        <a:t>5</a:t>
                      </a:r>
                    </a:p>
                  </a:txBody>
                  <a:tcPr marL="50800" marR="50800" marT="50800" marB="50800" anchor="ctr" horzOverflow="overflow"/>
                </a:tc>
                <a:tc>
                  <a:txBody>
                    <a:bodyPr/>
                    <a:lstStyle/>
                    <a:p>
                      <a:pPr defTabSz="914400">
                        <a:defRPr sz="1800"/>
                      </a:pPr>
                      <a:r>
                        <a:rPr sz="3200">
                          <a:sym typeface="ヒラギノ角ゴ ProN W3"/>
                        </a:rPr>
                        <a:t>77</a:t>
                      </a:r>
                    </a:p>
                  </a:txBody>
                  <a:tcPr marL="50800" marR="50800" marT="50800" marB="50800" anchor="ctr" horzOverflow="overflow"/>
                </a:tc>
                <a:tc>
                  <a:txBody>
                    <a:bodyPr/>
                    <a:lstStyle/>
                    <a:p>
                      <a:pPr defTabSz="914400">
                        <a:defRPr sz="1800"/>
                      </a:pPr>
                      <a:r>
                        <a:rPr sz="3200">
                          <a:sym typeface="ヒラギノ角ゴ ProN W3"/>
                        </a:rPr>
                        <a:t>13</a:t>
                      </a:r>
                    </a:p>
                  </a:txBody>
                  <a:tcPr marL="50800" marR="50800" marT="50800" marB="50800" anchor="ctr" horzOverflow="overflow"/>
                </a:tc>
                <a:extLst>
                  <a:ext uri="{0D108BD9-81ED-4DB2-BD59-A6C34878D82A}">
                    <a16:rowId xmlns:a16="http://schemas.microsoft.com/office/drawing/2014/main" val="10005"/>
                  </a:ext>
                </a:extLst>
              </a:tr>
            </a:tbl>
          </a:graphicData>
        </a:graphic>
      </p:graphicFrame>
      <p:sp>
        <p:nvSpPr>
          <p:cNvPr id="795" name="線"/>
          <p:cNvSpPr/>
          <p:nvPr/>
        </p:nvSpPr>
        <p:spPr>
          <a:xfrm>
            <a:off x="5775081" y="7804214"/>
            <a:ext cx="7505262" cy="1584640"/>
          </a:xfrm>
          <a:custGeom>
            <a:avLst/>
            <a:gdLst/>
            <a:ahLst/>
            <a:cxnLst>
              <a:cxn ang="0">
                <a:pos x="wd2" y="hd2"/>
              </a:cxn>
              <a:cxn ang="5400000">
                <a:pos x="wd2" y="hd2"/>
              </a:cxn>
              <a:cxn ang="10800000">
                <a:pos x="wd2" y="hd2"/>
              </a:cxn>
              <a:cxn ang="16200000">
                <a:pos x="wd2" y="hd2"/>
              </a:cxn>
            </a:cxnLst>
            <a:rect l="0" t="0" r="r" b="b"/>
            <a:pathLst>
              <a:path w="21600" h="20357" extrusionOk="0">
                <a:moveTo>
                  <a:pt x="21600" y="0"/>
                </a:moveTo>
                <a:cubicBezTo>
                  <a:pt x="18428" y="10180"/>
                  <a:pt x="14753" y="16788"/>
                  <a:pt x="10886" y="19263"/>
                </a:cubicBezTo>
                <a:cubicBezTo>
                  <a:pt x="7234" y="21600"/>
                  <a:pt x="3510" y="20183"/>
                  <a:pt x="0" y="15119"/>
                </a:cubicBezTo>
              </a:path>
            </a:pathLst>
          </a:custGeom>
          <a:ln w="139700">
            <a:solidFill>
              <a:schemeClr val="accent5">
                <a:hueOff val="-82419"/>
                <a:satOff val="-9513"/>
                <a:lumOff val="-16343"/>
              </a:schemeClr>
            </a:solidFill>
            <a:miter lim="400000"/>
            <a:tailEnd type="triangle"/>
          </a:ln>
        </p:spPr>
        <p:txBody>
          <a:bodyPr lIns="50800" tIns="50800" rIns="50800" bIns="50800" anchor="ctr"/>
          <a:lstStyle/>
          <a:p>
            <a:endParaRPr/>
          </a:p>
        </p:txBody>
      </p:sp>
      <p:sp>
        <p:nvSpPr>
          <p:cNvPr id="796" name="リストとして各変数の値をxとyに代入している"/>
          <p:cNvSpPr txBox="1"/>
          <p:nvPr/>
        </p:nvSpPr>
        <p:spPr>
          <a:xfrm>
            <a:off x="4452770" y="10084518"/>
            <a:ext cx="11283697"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latin typeface="+mn-lt"/>
                <a:ea typeface="+mn-ea"/>
                <a:cs typeface="+mn-cs"/>
                <a:sym typeface="ヒラギノ角ゴ ProN W3"/>
              </a:defRPr>
            </a:lvl1pPr>
          </a:lstStyle>
          <a:p>
            <a:r>
              <a:t>リストとして各変数の値をxとyに代入している</a:t>
            </a:r>
          </a:p>
        </p:txBody>
      </p:sp>
      <p:sp>
        <p:nvSpPr>
          <p:cNvPr id="797" name="x[0]は35、y[0]は3になる"/>
          <p:cNvSpPr txBox="1"/>
          <p:nvPr/>
        </p:nvSpPr>
        <p:spPr>
          <a:xfrm>
            <a:off x="7073655" y="11030161"/>
            <a:ext cx="6386551"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latin typeface="+mn-lt"/>
                <a:ea typeface="+mn-ea"/>
                <a:cs typeface="+mn-cs"/>
                <a:sym typeface="ヒラギノ角ゴ ProN W3"/>
              </a:defRPr>
            </a:lvl1pPr>
          </a:lstStyle>
          <a:p>
            <a:r>
              <a:t>x[0]は35、y[0]は3になる</a:t>
            </a:r>
          </a:p>
        </p:txBody>
      </p:sp>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ヒラギノ角ゴ ProN W3"/>
        <a:ea typeface="ヒラギノ角ゴ ProN W3"/>
        <a:cs typeface="ヒラギノ角ゴ ProN W3"/>
      </a:majorFont>
      <a:minorFont>
        <a:latin typeface="ヒラギノ角ゴ ProN W3"/>
        <a:ea typeface="ヒラギノ角ゴ ProN W3"/>
        <a:cs typeface="ヒラギノ角ゴ ProN W3"/>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ヒラギノ角ゴ ProN W3"/>
        <a:ea typeface="ヒラギノ角ゴ ProN W3"/>
        <a:cs typeface="ヒラギノ角ゴ ProN W3"/>
      </a:majorFont>
      <a:minorFont>
        <a:latin typeface="ヒラギノ角ゴ ProN W3"/>
        <a:ea typeface="ヒラギノ角ゴ ProN W3"/>
        <a:cs typeface="ヒラギノ角ゴ ProN W3"/>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E74597ED3F9DF04396CDAF7ADD5042AD" ma:contentTypeVersion="13" ma:contentTypeDescription="新しいドキュメントを作成します。" ma:contentTypeScope="" ma:versionID="f490edca4df1ab913f6ee5f52c499e28">
  <xsd:schema xmlns:xsd="http://www.w3.org/2001/XMLSchema" xmlns:xs="http://www.w3.org/2001/XMLSchema" xmlns:p="http://schemas.microsoft.com/office/2006/metadata/properties" xmlns:ns2="3bedeca0-c2ed-4417-b266-8522ee8d026f" xmlns:ns3="f06b4c2f-2c82-42f4-a7b1-f551fd148232" targetNamespace="http://schemas.microsoft.com/office/2006/metadata/properties" ma:root="true" ma:fieldsID="3ea7f52657536d947e398b65193258fe" ns2:_="" ns3:_="">
    <xsd:import namespace="3bedeca0-c2ed-4417-b266-8522ee8d026f"/>
    <xsd:import namespace="f06b4c2f-2c82-42f4-a7b1-f551fd14823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edeca0-c2ed-4417-b266-8522ee8d026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画像タグ" ma:readOnly="false" ma:fieldId="{5cf76f15-5ced-4ddc-b409-7134ff3c332f}" ma:taxonomyMulti="true" ma:sspId="64d63cec-adaa-4823-9f5f-a031abd4e23f"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f06b4c2f-2c82-42f4-a7b1-f551fd148232" elementFormDefault="qualified">
    <xsd:import namespace="http://schemas.microsoft.com/office/2006/documentManagement/types"/>
    <xsd:import namespace="http://schemas.microsoft.com/office/infopath/2007/PartnerControls"/>
    <xsd:element name="SharedWithUsers" ma:index="15"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共有相手の詳細情報" ma:internalName="SharedWithDetails" ma:readOnly="true">
      <xsd:simpleType>
        <xsd:restriction base="dms:Note">
          <xsd:maxLength value="255"/>
        </xsd:restriction>
      </xsd:simpleType>
    </xsd:element>
    <xsd:element name="TaxCatchAll" ma:index="20" nillable="true" ma:displayName="Taxonomy Catch All Column" ma:hidden="true" ma:list="{324322fb-54ae-441b-a0be-81c7a9c24d11}" ma:internalName="TaxCatchAll" ma:showField="CatchAllData" ma:web="f06b4c2f-2c82-42f4-a7b1-f551fd14823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f06b4c2f-2c82-42f4-a7b1-f551fd148232" xsi:nil="true"/>
    <lcf76f155ced4ddcb4097134ff3c332f xmlns="3bedeca0-c2ed-4417-b266-8522ee8d026f">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28AEB592-7EE7-4F3F-A52C-F2F14AAB99B4}"/>
</file>

<file path=customXml/itemProps2.xml><?xml version="1.0" encoding="utf-8"?>
<ds:datastoreItem xmlns:ds="http://schemas.openxmlformats.org/officeDocument/2006/customXml" ds:itemID="{1E5C27E1-5DE5-496A-BF30-5BA466284DE5}"/>
</file>

<file path=customXml/itemProps3.xml><?xml version="1.0" encoding="utf-8"?>
<ds:datastoreItem xmlns:ds="http://schemas.openxmlformats.org/officeDocument/2006/customXml" ds:itemID="{CBCB5B1C-0549-4E7E-83F8-376AA3E65E91}"/>
</file>

<file path=docProps/app.xml><?xml version="1.0" encoding="utf-8"?>
<Properties xmlns="http://schemas.openxmlformats.org/officeDocument/2006/extended-properties" xmlns:vt="http://schemas.openxmlformats.org/officeDocument/2006/docPropsVTypes">
  <TotalTime>3020</TotalTime>
  <Words>4780</Words>
  <Application>Microsoft Office PowerPoint</Application>
  <PresentationFormat>ユーザー設定</PresentationFormat>
  <Paragraphs>1050</Paragraphs>
  <Slides>115</Slides>
  <Notes>0</Notes>
  <HiddenSlides>1</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115</vt:i4>
      </vt:variant>
    </vt:vector>
  </HeadingPairs>
  <TitlesOfParts>
    <vt:vector size="125" baseType="lpstr">
      <vt:lpstr>Canela Text Regular</vt:lpstr>
      <vt:lpstr>Helvetica Neue Light</vt:lpstr>
      <vt:lpstr>Hiragino Kaku Gothic ProN W6</vt:lpstr>
      <vt:lpstr>Meiryo UI</vt:lpstr>
      <vt:lpstr>ヒラギノ角ゴ ProN W3</vt:lpstr>
      <vt:lpstr>ヒラギノ角ゴ ProN W6</vt:lpstr>
      <vt:lpstr>ヒラギノ丸ゴ ProN W4</vt:lpstr>
      <vt:lpstr>游ゴシック</vt:lpstr>
      <vt:lpstr>Arial</vt:lpstr>
      <vt:lpstr>White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前半終了</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須藤毅顕</dc:creator>
  <cp:lastModifiedBy>須藤　毅顕</cp:lastModifiedBy>
  <cp:revision>33</cp:revision>
  <dcterms:modified xsi:type="dcterms:W3CDTF">2022-12-22T00:46:58Z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0x010100E74597ED3F9DF04396CDAF7ADD5042AD</vt:lpwstr>
  </property>
</Properties>
</file>